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3"/>
  </p:notesMasterIdLst>
  <p:sldIdLst>
    <p:sldId id="859" r:id="rId2"/>
    <p:sldId id="1018" r:id="rId3"/>
    <p:sldId id="1019" r:id="rId4"/>
    <p:sldId id="1020" r:id="rId5"/>
    <p:sldId id="1070" r:id="rId6"/>
    <p:sldId id="1071" r:id="rId7"/>
    <p:sldId id="1021" r:id="rId8"/>
    <p:sldId id="1022" r:id="rId9"/>
    <p:sldId id="1072" r:id="rId10"/>
    <p:sldId id="1073" r:id="rId11"/>
    <p:sldId id="1074" r:id="rId12"/>
    <p:sldId id="1075" r:id="rId13"/>
    <p:sldId id="1076" r:id="rId14"/>
    <p:sldId id="1037" r:id="rId15"/>
    <p:sldId id="1039" r:id="rId16"/>
    <p:sldId id="1088" r:id="rId17"/>
    <p:sldId id="1045" r:id="rId18"/>
    <p:sldId id="1038" r:id="rId19"/>
    <p:sldId id="1023" r:id="rId20"/>
    <p:sldId id="1046" r:id="rId21"/>
    <p:sldId id="1041" r:id="rId22"/>
    <p:sldId id="1048" r:id="rId23"/>
    <p:sldId id="1057" r:id="rId24"/>
    <p:sldId id="1058" r:id="rId25"/>
    <p:sldId id="1044" r:id="rId26"/>
    <p:sldId id="1050" r:id="rId27"/>
    <p:sldId id="1054" r:id="rId28"/>
    <p:sldId id="1089" r:id="rId29"/>
    <p:sldId id="1049" r:id="rId30"/>
    <p:sldId id="1055" r:id="rId31"/>
    <p:sldId id="1056" r:id="rId32"/>
    <p:sldId id="1077" r:id="rId33"/>
    <p:sldId id="1061" r:id="rId34"/>
    <p:sldId id="1078" r:id="rId35"/>
    <p:sldId id="1052" r:id="rId36"/>
    <p:sldId id="1080" r:id="rId37"/>
    <p:sldId id="1079" r:id="rId38"/>
    <p:sldId id="1081" r:id="rId39"/>
    <p:sldId id="1066" r:id="rId40"/>
    <p:sldId id="1082" r:id="rId41"/>
    <p:sldId id="1084" r:id="rId42"/>
    <p:sldId id="1085" r:id="rId43"/>
    <p:sldId id="1090" r:id="rId44"/>
    <p:sldId id="1067" r:id="rId45"/>
    <p:sldId id="1062" r:id="rId46"/>
    <p:sldId id="1083" r:id="rId47"/>
    <p:sldId id="1086" r:id="rId48"/>
    <p:sldId id="1063" r:id="rId49"/>
    <p:sldId id="1087" r:id="rId50"/>
    <p:sldId id="1091" r:id="rId51"/>
    <p:sldId id="1068" r:id="rId5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0.pn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0.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4.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70.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水溶液中的离子反应与平衡</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第四节　沉淀溶解平衡</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51579"/>
          </a:xfrm>
        </p:spPr>
        <p:txBody>
          <a:bodyPr/>
          <a:lstStyle/>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沉淀的转化</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沉淀转化的实验探究</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AgI</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4070684285"/>
                  </p:ext>
                </p:extLst>
              </p:nvPr>
            </p:nvGraphicFramePr>
            <p:xfrm>
              <a:off x="419718" y="2341341"/>
              <a:ext cx="11368120" cy="3568149"/>
            </p:xfrm>
            <a:graphic>
              <a:graphicData uri="http://schemas.openxmlformats.org/drawingml/2006/table">
                <a:tbl>
                  <a:tblPr firstRow="1" firstCol="1" bandRow="1"/>
                  <a:tblGrid>
                    <a:gridCol w="1499024">
                      <a:extLst>
                        <a:ext uri="{9D8B030D-6E8A-4147-A177-3AD203B41FA5}">
                          <a16:colId xmlns:a16="http://schemas.microsoft.com/office/drawing/2014/main" val="3346279293"/>
                        </a:ext>
                      </a:extLst>
                    </a:gridCol>
                    <a:gridCol w="2016224">
                      <a:extLst>
                        <a:ext uri="{9D8B030D-6E8A-4147-A177-3AD203B41FA5}">
                          <a16:colId xmlns:a16="http://schemas.microsoft.com/office/drawing/2014/main" val="2770078235"/>
                        </a:ext>
                      </a:extLst>
                    </a:gridCol>
                    <a:gridCol w="3744416">
                      <a:extLst>
                        <a:ext uri="{9D8B030D-6E8A-4147-A177-3AD203B41FA5}">
                          <a16:colId xmlns:a16="http://schemas.microsoft.com/office/drawing/2014/main" val="663779582"/>
                        </a:ext>
                      </a:extLst>
                    </a:gridCol>
                    <a:gridCol w="4108456">
                      <a:extLst>
                        <a:ext uri="{9D8B030D-6E8A-4147-A177-3AD203B41FA5}">
                          <a16:colId xmlns:a16="http://schemas.microsoft.com/office/drawing/2014/main" val="2574942982"/>
                        </a:ext>
                      </a:extLst>
                    </a:gridCol>
                  </a:tblGrid>
                  <a:tr h="1879747">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endParaRPr lang="zh-CN" altLang="en-US" sz="2300"/>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579099249"/>
                      </a:ext>
                    </a:extLst>
                  </a:tr>
                  <a:tr h="150588">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白色沉淀转化为黄色沉淀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黄色沉淀转化为黑色沉淀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88428205"/>
                      </a:ext>
                    </a:extLst>
                  </a:tr>
                  <a:tr h="860488">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离子方程式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3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endPar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en-US" sz="23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2AgI</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2I</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28880671"/>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4070684285"/>
                  </p:ext>
                </p:extLst>
              </p:nvPr>
            </p:nvGraphicFramePr>
            <p:xfrm>
              <a:off x="419718" y="2341341"/>
              <a:ext cx="11368120" cy="3568149"/>
            </p:xfrm>
            <a:graphic>
              <a:graphicData uri="http://schemas.openxmlformats.org/drawingml/2006/table">
                <a:tbl>
                  <a:tblPr firstRow="1" firstCol="1" bandRow="1"/>
                  <a:tblGrid>
                    <a:gridCol w="1499024">
                      <a:extLst>
                        <a:ext uri="{9D8B030D-6E8A-4147-A177-3AD203B41FA5}">
                          <a16:colId xmlns:a16="http://schemas.microsoft.com/office/drawing/2014/main" val="3346279293"/>
                        </a:ext>
                      </a:extLst>
                    </a:gridCol>
                    <a:gridCol w="2016224">
                      <a:extLst>
                        <a:ext uri="{9D8B030D-6E8A-4147-A177-3AD203B41FA5}">
                          <a16:colId xmlns:a16="http://schemas.microsoft.com/office/drawing/2014/main" val="2770078235"/>
                        </a:ext>
                      </a:extLst>
                    </a:gridCol>
                    <a:gridCol w="3744416">
                      <a:extLst>
                        <a:ext uri="{9D8B030D-6E8A-4147-A177-3AD203B41FA5}">
                          <a16:colId xmlns:a16="http://schemas.microsoft.com/office/drawing/2014/main" val="663779582"/>
                        </a:ext>
                      </a:extLst>
                    </a:gridCol>
                    <a:gridCol w="4108456">
                      <a:extLst>
                        <a:ext uri="{9D8B030D-6E8A-4147-A177-3AD203B41FA5}">
                          <a16:colId xmlns:a16="http://schemas.microsoft.com/office/drawing/2014/main" val="2574942982"/>
                        </a:ext>
                      </a:extLst>
                    </a:gridCol>
                  </a:tblGrid>
                  <a:tr h="1879747">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endParaRPr lang="zh-CN" altLang="en-US" sz="2300"/>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579099249"/>
                      </a:ext>
                    </a:extLst>
                  </a:tr>
                  <a:tr h="52578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白色沉淀转化为黄色沉淀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黄色沉淀转化为黑色沉淀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88428205"/>
                      </a:ext>
                    </a:extLst>
                  </a:tr>
                  <a:tr h="1162622">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离子方程式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74622" t="-207330" r="-390030" b="-9424"/>
                          </a:stretch>
                        </a:blipFill>
                      </a:tcPr>
                    </a:tc>
                    <a:tc>
                      <a:txBody>
                        <a:bodyPr/>
                        <a:lstStyle/>
                        <a:p>
                          <a:endParaRPr lang="zh-CN"/>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3984" t="-207330" r="-109919" b="-9424"/>
                          </a:stretch>
                        </a:blipFill>
                      </a:tcPr>
                    </a:tc>
                    <a:tc>
                      <a:txBody>
                        <a:bodyPr/>
                        <a:lstStyle/>
                        <a:p>
                          <a:endParaRPr lang="zh-CN"/>
                        </a:p>
                      </a:txBody>
                      <a:tcPr marL="24398" marR="2439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77003" t="-207330" r="-297" b="-9424"/>
                          </a:stretch>
                        </a:blipFill>
                      </a:tcPr>
                    </a:tc>
                    <a:extLst>
                      <a:ext uri="{0D108BD9-81ED-4DB2-BD59-A6C34878D82A}">
                        <a16:rowId xmlns:a16="http://schemas.microsoft.com/office/drawing/2014/main" val="2428880671"/>
                      </a:ext>
                    </a:extLst>
                  </a:tr>
                </a:tbl>
              </a:graphicData>
            </a:graphic>
          </p:graphicFrame>
        </mc:Fallback>
      </mc:AlternateContent>
      <p:pic>
        <p:nvPicPr>
          <p:cNvPr id="4097" name="kd5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5006" y="2438140"/>
            <a:ext cx="3960440" cy="1681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8193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3182076440"/>
                  </p:ext>
                </p:extLst>
              </p:nvPr>
            </p:nvGraphicFramePr>
            <p:xfrm>
              <a:off x="334566" y="764704"/>
              <a:ext cx="11521280" cy="5499608"/>
            </p:xfrm>
            <a:graphic>
              <a:graphicData uri="http://schemas.openxmlformats.org/drawingml/2006/table">
                <a:tbl>
                  <a:tblPr firstRow="1" firstCol="1" bandRow="1"/>
                  <a:tblGrid>
                    <a:gridCol w="792088">
                      <a:extLst>
                        <a:ext uri="{9D8B030D-6E8A-4147-A177-3AD203B41FA5}">
                          <a16:colId xmlns:a16="http://schemas.microsoft.com/office/drawing/2014/main" val="2865379937"/>
                        </a:ext>
                      </a:extLst>
                    </a:gridCol>
                    <a:gridCol w="10729192">
                      <a:extLst>
                        <a:ext uri="{9D8B030D-6E8A-4147-A177-3AD203B41FA5}">
                          <a16:colId xmlns:a16="http://schemas.microsoft.com/office/drawing/2014/main" val="3672304185"/>
                        </a:ext>
                      </a:extLst>
                    </a:gridCol>
                  </a:tblGrid>
                  <a:tr h="574253">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沉淀转化为</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沉淀又转化为</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说明溶解度</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041" marR="490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9920045"/>
                      </a:ext>
                    </a:extLst>
                  </a:tr>
                  <a:tr h="2594099">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证据推理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沉淀转化为</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沉淀的理论分析</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8.5</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可知</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的溶解度远小于</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当向</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沉淀中滴加</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KI</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溶液时</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结合生成</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导致</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沉淀向沉淀溶解的方向移动</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离子方程式可表示为</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该反应的</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sz="23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𝐈</m:t>
                                      </m:r>
                                    </m:e>
                                    <m:sup>
                                      <m:r>
                                        <a:rPr lang="en-US" altLang="zh-CN" sz="23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den>
                              </m:f>
                            </m:oMath>
                          </a14:m>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𝐀</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𝐠</m:t>
                                      </m:r>
                                    </m:e>
                                    <m:sup>
                                      <m:r>
                                        <a:rPr lang="en-US" altLang="zh-CN" sz="23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m:rPr>
                                      <m:nor/>
                                    </m:rPr>
                                    <a:rPr lang="en-US"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sz="23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sz="23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𝐀</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𝐠</m:t>
                                      </m:r>
                                    </m:e>
                                    <m:sup>
                                      <m:r>
                                        <a:rPr lang="en-US" altLang="zh-CN" sz="23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m:rPr>
                                      <m:nor/>
                                    </m:rPr>
                                    <a:rPr lang="en-US"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𝐈</m:t>
                                      </m:r>
                                    </m:e>
                                    <m:sup>
                                      <m:r>
                                        <a:rPr lang="en-US" altLang="zh-CN" sz="23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den>
                              </m:f>
                            </m:oMath>
                          </a14:m>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r>
                                    <m:rPr>
                                      <m:nor/>
                                    </m:rP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𝟖</m:t>
                                  </m:r>
                                  <m:r>
                                    <a:rPr lang="en-US"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3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𝟏𝟎</m:t>
                                      </m:r>
                                    </m:sup>
                                  </m:sSup>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𝟖</m:t>
                                  </m:r>
                                  <m:r>
                                    <m:rPr>
                                      <m:nor/>
                                    </m:rP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r>
                                    <a:rPr lang="en-US"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3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𝟏𝟕</m:t>
                                      </m:r>
                                    </m:sup>
                                  </m:sSup>
                                </m:den>
                              </m:f>
                            </m:oMath>
                          </a14:m>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反应向正方向进行完全</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endParaRPr lang="en-US" altLang="zh-CN" sz="23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可转化为</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041" marR="490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50082858"/>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3182076440"/>
                  </p:ext>
                </p:extLst>
              </p:nvPr>
            </p:nvGraphicFramePr>
            <p:xfrm>
              <a:off x="334566" y="764704"/>
              <a:ext cx="11521280" cy="5499608"/>
            </p:xfrm>
            <a:graphic>
              <a:graphicData uri="http://schemas.openxmlformats.org/drawingml/2006/table">
                <a:tbl>
                  <a:tblPr firstRow="1" firstCol="1" bandRow="1"/>
                  <a:tblGrid>
                    <a:gridCol w="792088">
                      <a:extLst>
                        <a:ext uri="{9D8B030D-6E8A-4147-A177-3AD203B41FA5}">
                          <a16:colId xmlns:a16="http://schemas.microsoft.com/office/drawing/2014/main" val="2865379937"/>
                        </a:ext>
                      </a:extLst>
                    </a:gridCol>
                    <a:gridCol w="10729192">
                      <a:extLst>
                        <a:ext uri="{9D8B030D-6E8A-4147-A177-3AD203B41FA5}">
                          <a16:colId xmlns:a16="http://schemas.microsoft.com/office/drawing/2014/main" val="3672304185"/>
                        </a:ext>
                      </a:extLst>
                    </a:gridCol>
                  </a:tblGrid>
                  <a:tr h="105156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沉淀转化为</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沉淀又转化为</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说明溶解度</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041" marR="490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49920045"/>
                      </a:ext>
                    </a:extLst>
                  </a:tr>
                  <a:tr h="4448048">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证据推理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9041" marR="490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7439" t="-23836" r="-114" b="-3973"/>
                          </a:stretch>
                        </a:blipFill>
                      </a:tcPr>
                    </a:tc>
                    <a:extLst>
                      <a:ext uri="{0D108BD9-81ED-4DB2-BD59-A6C34878D82A}">
                        <a16:rowId xmlns:a16="http://schemas.microsoft.com/office/drawing/2014/main" val="3250082858"/>
                      </a:ext>
                    </a:extLst>
                  </a:tr>
                </a:tbl>
              </a:graphicData>
            </a:graphic>
          </p:graphicFrame>
        </mc:Fallback>
      </mc:AlternateContent>
    </p:spTree>
    <p:extLst>
      <p:ext uri="{BB962C8B-B14F-4D97-AF65-F5344CB8AC3E}">
        <p14:creationId xmlns:p14="http://schemas.microsoft.com/office/powerpoint/2010/main" val="2038018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63818"/>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2946505809"/>
                  </p:ext>
                </p:extLst>
              </p:nvPr>
            </p:nvGraphicFramePr>
            <p:xfrm>
              <a:off x="360854" y="1284345"/>
              <a:ext cx="11485848" cy="5053711"/>
            </p:xfrm>
            <a:graphic>
              <a:graphicData uri="http://schemas.openxmlformats.org/drawingml/2006/table">
                <a:tbl>
                  <a:tblPr firstRow="1" firstCol="1" bandRow="1"/>
                  <a:tblGrid>
                    <a:gridCol w="1629896">
                      <a:extLst>
                        <a:ext uri="{9D8B030D-6E8A-4147-A177-3AD203B41FA5}">
                          <a16:colId xmlns:a16="http://schemas.microsoft.com/office/drawing/2014/main" val="2495463111"/>
                        </a:ext>
                      </a:extLst>
                    </a:gridCol>
                    <a:gridCol w="2880320">
                      <a:extLst>
                        <a:ext uri="{9D8B030D-6E8A-4147-A177-3AD203B41FA5}">
                          <a16:colId xmlns:a16="http://schemas.microsoft.com/office/drawing/2014/main" val="70692428"/>
                        </a:ext>
                      </a:extLst>
                    </a:gridCol>
                    <a:gridCol w="6975632">
                      <a:extLst>
                        <a:ext uri="{9D8B030D-6E8A-4147-A177-3AD203B41FA5}">
                          <a16:colId xmlns:a16="http://schemas.microsoft.com/office/drawing/2014/main" val="783726587"/>
                        </a:ext>
                      </a:extLst>
                    </a:gridCol>
                  </a:tblGrid>
                  <a:tr h="195127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11442918"/>
                      </a:ext>
                    </a:extLst>
                  </a:tr>
                  <a:tr h="50318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白色沉淀转化为红褐色沉淀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85912939"/>
                      </a:ext>
                    </a:extLst>
                  </a:tr>
                  <a:tr h="90961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di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3Mg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3Mg</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88911418"/>
                      </a:ext>
                    </a:extLst>
                  </a:tr>
                  <a:tr h="82268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沉淀能转化为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说明溶解度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951638114"/>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2946505809"/>
                  </p:ext>
                </p:extLst>
              </p:nvPr>
            </p:nvGraphicFramePr>
            <p:xfrm>
              <a:off x="360854" y="1284345"/>
              <a:ext cx="11485848" cy="5053711"/>
            </p:xfrm>
            <a:graphic>
              <a:graphicData uri="http://schemas.openxmlformats.org/drawingml/2006/table">
                <a:tbl>
                  <a:tblPr firstRow="1" firstCol="1" bandRow="1"/>
                  <a:tblGrid>
                    <a:gridCol w="1629896">
                      <a:extLst>
                        <a:ext uri="{9D8B030D-6E8A-4147-A177-3AD203B41FA5}">
                          <a16:colId xmlns:a16="http://schemas.microsoft.com/office/drawing/2014/main" val="2495463111"/>
                        </a:ext>
                      </a:extLst>
                    </a:gridCol>
                    <a:gridCol w="2880320">
                      <a:extLst>
                        <a:ext uri="{9D8B030D-6E8A-4147-A177-3AD203B41FA5}">
                          <a16:colId xmlns:a16="http://schemas.microsoft.com/office/drawing/2014/main" val="70692428"/>
                        </a:ext>
                      </a:extLst>
                    </a:gridCol>
                    <a:gridCol w="6975632">
                      <a:extLst>
                        <a:ext uri="{9D8B030D-6E8A-4147-A177-3AD203B41FA5}">
                          <a16:colId xmlns:a16="http://schemas.microsoft.com/office/drawing/2014/main" val="783726587"/>
                        </a:ext>
                      </a:extLst>
                    </a:gridCol>
                  </a:tblGrid>
                  <a:tr h="219456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11442918"/>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白色沉淀转化为红褐色沉淀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85912939"/>
                      </a:ext>
                    </a:extLst>
                  </a:tr>
                  <a:tr h="121323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56660" t="-227136" r="-242495" b="-100503"/>
                          </a:stretch>
                        </a:blipFill>
                      </a:tcPr>
                    </a:tc>
                    <a:tc>
                      <a:txBody>
                        <a:bodyPr/>
                        <a:lstStyle/>
                        <a:p>
                          <a:endParaRPr lang="zh-CN"/>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64716" t="-227136" r="-175" b="-100503"/>
                          </a:stretch>
                        </a:blipFill>
                      </a:tcPr>
                    </a:tc>
                    <a:extLst>
                      <a:ext uri="{0D108BD9-81ED-4DB2-BD59-A6C34878D82A}">
                        <a16:rowId xmlns:a16="http://schemas.microsoft.com/office/drawing/2014/main" val="3388911418"/>
                      </a:ext>
                    </a:extLst>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沉淀能转化为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说明溶解度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4" marR="556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951638114"/>
                      </a:ext>
                    </a:extLst>
                  </a:tr>
                </a:tbl>
              </a:graphicData>
            </a:graphic>
          </p:graphicFrame>
        </mc:Fallback>
      </mc:AlternateContent>
      <p:pic>
        <p:nvPicPr>
          <p:cNvPr id="6145" name="kd51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1030" y="1438654"/>
            <a:ext cx="3456384" cy="1822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2923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沉淀转化的实质与条件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实质：沉淀溶解平衡的移动。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条件：一般来说，溶解度小的沉淀可以转化为溶解度更小的沉淀，两者溶解度相差越大转化越容易。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沉淀转化的应用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锅炉除水垢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溶液处理，使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转化为疏松、易溶于酸的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，然后用酸除去。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自然界中矿物的转化：原生铜的硫化物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632311"/>
              </a:xfrm>
              <a:blipFill>
                <a:blip r:embed="rId2"/>
                <a:stretch>
                  <a:fillRect l="-796" r="-849" b="-433"/>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B031A08B-CC63-DE00-0233-307993FD2B50}"/>
              </a:ext>
            </a:extLst>
          </p:cNvPr>
          <p:cNvPicPr>
            <a:picLocks noChangeAspect="1"/>
          </p:cNvPicPr>
          <p:nvPr/>
        </p:nvPicPr>
        <p:blipFill>
          <a:blip r:embed="rId3"/>
          <a:stretch>
            <a:fillRect/>
          </a:stretch>
        </p:blipFill>
        <p:spPr>
          <a:xfrm>
            <a:off x="6013458" y="4607504"/>
            <a:ext cx="1656407" cy="461404"/>
          </a:xfrm>
          <a:prstGeom prst="rect">
            <a:avLst/>
          </a:prstGeom>
        </p:spPr>
      </p:pic>
      <p:pic>
        <p:nvPicPr>
          <p:cNvPr id="6" name="图片 5">
            <a:extLst>
              <a:ext uri="{FF2B5EF4-FFF2-40B4-BE49-F238E27FC236}">
                <a16:creationId xmlns:a16="http://schemas.microsoft.com/office/drawing/2014/main" id="{A9645059-43EF-4205-12E8-4222073C0EB9}"/>
              </a:ext>
            </a:extLst>
          </p:cNvPr>
          <p:cNvPicPr>
            <a:picLocks noChangeAspect="1"/>
          </p:cNvPicPr>
          <p:nvPr/>
        </p:nvPicPr>
        <p:blipFill>
          <a:blip r:embed="rId4"/>
          <a:stretch>
            <a:fillRect/>
          </a:stretch>
        </p:blipFill>
        <p:spPr>
          <a:xfrm>
            <a:off x="9407574" y="4619996"/>
            <a:ext cx="1584176" cy="429470"/>
          </a:xfrm>
          <a:prstGeom prst="rect">
            <a:avLst/>
          </a:prstGeom>
        </p:spPr>
      </p:pic>
    </p:spTree>
    <p:extLst>
      <p:ext uri="{BB962C8B-B14F-4D97-AF65-F5344CB8AC3E}">
        <p14:creationId xmlns:p14="http://schemas.microsoft.com/office/powerpoint/2010/main" val="1429047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535C9A0-9AB8-E76D-777A-1D487B9E8F32}"/>
              </a:ext>
            </a:extLst>
          </p:cNvPr>
          <p:cNvSpPr>
            <a:spLocks noGrp="1"/>
          </p:cNvSpPr>
          <p:nvPr>
            <p:ph idx="1"/>
          </p:nvPr>
        </p:nvSpPr>
        <p:spPr>
          <a:xfrm>
            <a:off x="1309544" y="1467698"/>
            <a:ext cx="10537158" cy="576248"/>
          </a:xfrm>
        </p:spPr>
        <p:txBody>
          <a:bodyPr/>
          <a:lstStyle/>
          <a:p>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难溶电解质沉淀溶解平衡的影响因素</a:t>
            </a:r>
            <a:endParaRPr lang="zh-CN" altLang="en-US"/>
          </a:p>
        </p:txBody>
      </p:sp>
      <p:pic>
        <p:nvPicPr>
          <p:cNvPr id="4" name="图片 3"/>
          <p:cNvPicPr>
            <a:picLocks noChangeAspect="1"/>
          </p:cNvPicPr>
          <p:nvPr/>
        </p:nvPicPr>
        <p:blipFill>
          <a:blip r:embed="rId2"/>
          <a:stretch>
            <a:fillRect/>
          </a:stretch>
        </p:blipFill>
        <p:spPr>
          <a:xfrm>
            <a:off x="3120959" y="829238"/>
            <a:ext cx="5948493" cy="566849"/>
          </a:xfrm>
          <a:prstGeom prst="rect">
            <a:avLst/>
          </a:prstGeom>
        </p:spPr>
      </p:pic>
      <p:pic>
        <p:nvPicPr>
          <p:cNvPr id="5" name="要点1.EPS" descr="id:2147491247;FounderCES"/>
          <p:cNvPicPr/>
          <p:nvPr/>
        </p:nvPicPr>
        <p:blipFill>
          <a:blip r:embed="rId3"/>
          <a:stretch>
            <a:fillRect/>
          </a:stretch>
        </p:blipFill>
        <p:spPr>
          <a:xfrm>
            <a:off x="360854" y="1640051"/>
            <a:ext cx="948690" cy="333375"/>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2006525325"/>
              </p:ext>
            </p:extLst>
          </p:nvPr>
        </p:nvGraphicFramePr>
        <p:xfrm>
          <a:off x="360854" y="2095701"/>
          <a:ext cx="11485847" cy="4319715"/>
        </p:xfrm>
        <a:graphic>
          <a:graphicData uri="http://schemas.openxmlformats.org/drawingml/2006/table">
            <a:tbl>
              <a:tblPr firstRow="1" firstCol="1" bandRow="1"/>
              <a:tblGrid>
                <a:gridCol w="2205960">
                  <a:extLst>
                    <a:ext uri="{9D8B030D-6E8A-4147-A177-3AD203B41FA5}">
                      <a16:colId xmlns:a16="http://schemas.microsoft.com/office/drawing/2014/main" val="3539907061"/>
                    </a:ext>
                  </a:extLst>
                </a:gridCol>
                <a:gridCol w="1656184">
                  <a:extLst>
                    <a:ext uri="{9D8B030D-6E8A-4147-A177-3AD203B41FA5}">
                      <a16:colId xmlns:a16="http://schemas.microsoft.com/office/drawing/2014/main" val="2009964437"/>
                    </a:ext>
                  </a:extLst>
                </a:gridCol>
                <a:gridCol w="7623703">
                  <a:extLst>
                    <a:ext uri="{9D8B030D-6E8A-4147-A177-3AD203B41FA5}">
                      <a16:colId xmlns:a16="http://schemas.microsoft.com/office/drawing/2014/main" val="3646356994"/>
                    </a:ext>
                  </a:extLst>
                </a:gridCol>
              </a:tblGrid>
              <a:tr h="23939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决定因素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难溶电解质本身的性质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529098166"/>
                  </a:ext>
                </a:extLst>
              </a:tr>
              <a:tr h="513457">
                <a:tc row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外因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绝大多数难溶盐的溶解是吸热过程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平衡向溶解的方向移动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99477858"/>
                  </a:ext>
                </a:extLst>
              </a:tr>
              <a:tr h="239394">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加水稀释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平衡向溶解的方向移动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23051699"/>
                  </a:ext>
                </a:extLst>
              </a:tr>
              <a:tr h="239394">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同离子效应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向平衡体系中加入难溶物相应的离子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平衡逆向移动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12958473"/>
                  </a:ext>
                </a:extLst>
              </a:tr>
              <a:tr h="513457">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向平衡体系中加入可与体系中某些离子反应生成更难溶或更难电离的物质或气体的离子时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平衡向溶解的方向移动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65746816"/>
                  </a:ext>
                </a:extLst>
              </a:tr>
            </a:tbl>
          </a:graphicData>
        </a:graphic>
      </p:graphicFrame>
    </p:spTree>
    <p:extLst>
      <p:ext uri="{BB962C8B-B14F-4D97-AF65-F5344CB8AC3E}">
        <p14:creationId xmlns:p14="http://schemas.microsoft.com/office/powerpoint/2010/main" val="1203335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2">
            <a:extLst>
              <a:ext uri="{FF2B5EF4-FFF2-40B4-BE49-F238E27FC236}">
                <a16:creationId xmlns:a16="http://schemas.microsoft.com/office/drawing/2014/main" id="{232A54A2-1C88-D098-99DC-6A60598C4928}"/>
              </a:ext>
            </a:extLst>
          </p:cNvPr>
          <p:cNvSpPr txBox="1">
            <a:spLocks/>
          </p:cNvSpPr>
          <p:nvPr/>
        </p:nvSpPr>
        <p:spPr bwMode="auto">
          <a:xfrm>
            <a:off x="360854" y="3423128"/>
            <a:ext cx="11485848"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加适量水促进溶解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固体质量减少而</a:t>
            </a:r>
            <a:r>
              <a:rPr lang="en-US" altLang="zh-CN" sz="2300"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sz="23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u="wavy" baseline="30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u="wavy" baseline="30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sz="23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仍为饱和溶液</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发生酸碱中和反应</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温度不变</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饱和溶液中</a:t>
            </a:r>
            <a:r>
              <a:rPr lang="en-US" altLang="zh-CN" sz="2300"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均不变。</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浓度增大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抑制</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的溶解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MgSO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11EC537E-B762-E648-537D-74C8031B80B6}"/>
                  </a:ext>
                </a:extLst>
              </p:cNvPr>
              <p:cNvSpPr>
                <a:spLocks noGrp="1"/>
              </p:cNvSpPr>
              <p:nvPr>
                <p:ph idx="1"/>
              </p:nvPr>
            </p:nvSpPr>
            <p:spPr>
              <a:xfrm>
                <a:off x="360854" y="701295"/>
                <a:ext cx="11485848" cy="2215991"/>
              </a:xfrm>
            </p:spPr>
            <p:txBody>
              <a:bodyPr/>
              <a:lstStyle/>
              <a:p>
                <a:pPr hangingPunct="0">
                  <a:spcAft>
                    <a:spcPts val="0"/>
                  </a:spcAft>
                  <a:tabLst>
                    <a:tab pos="5021263" algn="l"/>
                    <a:tab pos="5645150" algn="l"/>
                    <a:tab pos="9861550"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一定温度下，</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固体在水中达到沉淀溶解平衡：</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固体质量减少而</a:t>
                </a:r>
                <a:r>
                  <a:rPr lang="en-US" altLang="zh-CN" sz="23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不变，采取的措施可能是</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21263" algn="l"/>
                    <a:tab pos="5645150" algn="l"/>
                    <a:tab pos="9861550"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加适量水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21263" algn="l"/>
                    <a:tab pos="5645150" algn="l"/>
                    <a:tab pos="9861550"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MgSO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a:extLst>
                  <a:ext uri="{FF2B5EF4-FFF2-40B4-BE49-F238E27FC236}">
                    <a16:creationId xmlns:a16="http://schemas.microsoft.com/office/drawing/2014/main" id="{11EC537E-B762-E648-537D-74C8031B80B6}"/>
                  </a:ext>
                </a:extLst>
              </p:cNvPr>
              <p:cNvSpPr>
                <a:spLocks noGrp="1" noRot="1" noChangeAspect="1" noMove="1" noResize="1" noEditPoints="1" noAdjustHandles="1" noChangeArrowheads="1" noChangeShapeType="1" noTextEdit="1"/>
              </p:cNvSpPr>
              <p:nvPr>
                <p:ph idx="1"/>
              </p:nvPr>
            </p:nvSpPr>
            <p:spPr>
              <a:xfrm>
                <a:off x="360854" y="701295"/>
                <a:ext cx="11485848" cy="2215991"/>
              </a:xfrm>
              <a:blipFill>
                <a:blip r:embed="rId2"/>
                <a:stretch>
                  <a:fillRect l="-743" r="-265" b="-1923"/>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369071" y="831712"/>
            <a:ext cx="1186153" cy="401015"/>
          </a:xfrm>
          <a:prstGeom prst="rect">
            <a:avLst/>
          </a:prstGeom>
        </p:spPr>
      </p:pic>
      <p:pic>
        <p:nvPicPr>
          <p:cNvPr id="7" name="图片 6"/>
          <p:cNvPicPr>
            <a:picLocks noChangeAspect="1"/>
          </p:cNvPicPr>
          <p:nvPr/>
        </p:nvPicPr>
        <p:blipFill>
          <a:blip r:embed="rId4"/>
          <a:stretch>
            <a:fillRect/>
          </a:stretch>
        </p:blipFill>
        <p:spPr>
          <a:xfrm>
            <a:off x="304429" y="3542445"/>
            <a:ext cx="999732" cy="409339"/>
          </a:xfrm>
          <a:prstGeom prst="rect">
            <a:avLst/>
          </a:prstGeom>
        </p:spPr>
      </p:pic>
      <p:pic>
        <p:nvPicPr>
          <p:cNvPr id="2" name="图片 1"/>
          <p:cNvPicPr>
            <a:picLocks noChangeAspect="1"/>
          </p:cNvPicPr>
          <p:nvPr/>
        </p:nvPicPr>
        <p:blipFill>
          <a:blip r:embed="rId5"/>
          <a:stretch>
            <a:fillRect/>
          </a:stretch>
        </p:blipFill>
        <p:spPr>
          <a:xfrm>
            <a:off x="369071" y="2961458"/>
            <a:ext cx="1046020" cy="423292"/>
          </a:xfrm>
          <a:prstGeom prst="rect">
            <a:avLst/>
          </a:prstGeom>
        </p:spPr>
      </p:pic>
      <p:sp>
        <p:nvSpPr>
          <p:cNvPr id="4" name="矩形 3"/>
          <p:cNvSpPr/>
          <p:nvPr/>
        </p:nvSpPr>
        <p:spPr>
          <a:xfrm>
            <a:off x="1334052" y="2949129"/>
            <a:ext cx="407484" cy="461665"/>
          </a:xfrm>
          <a:prstGeom prst="rect">
            <a:avLst/>
          </a:prstGeom>
        </p:spPr>
        <p:txBody>
          <a:bodyPr wrap="none">
            <a:spAutoFit/>
          </a:bodyPr>
          <a:lstStyle/>
          <a:p>
            <a:r>
              <a:rPr lang="en-US" altLang="zh-CN" sz="2400">
                <a:solidFill>
                  <a:srgbClr val="000000"/>
                </a:solidFill>
              </a:rPr>
              <a:t>A</a:t>
            </a:r>
            <a:endParaRPr lang="zh-CN" altLang="en-US"/>
          </a:p>
        </p:txBody>
      </p:sp>
      <p:pic>
        <p:nvPicPr>
          <p:cNvPr id="10" name="箭头右下.eps" descr="id:2147495098;FounderCES"/>
          <p:cNvPicPr/>
          <p:nvPr/>
        </p:nvPicPr>
        <p:blipFill>
          <a:blip r:embed="rId6"/>
          <a:stretch>
            <a:fillRect/>
          </a:stretch>
        </p:blipFill>
        <p:spPr>
          <a:xfrm>
            <a:off x="4467900" y="3986119"/>
            <a:ext cx="504056" cy="397837"/>
          </a:xfrm>
          <a:prstGeom prst="rect">
            <a:avLst/>
          </a:prstGeom>
        </p:spPr>
      </p:pic>
    </p:spTree>
    <p:extLst>
      <p:ext uri="{BB962C8B-B14F-4D97-AF65-F5344CB8AC3E}">
        <p14:creationId xmlns:p14="http://schemas.microsoft.com/office/powerpoint/2010/main" val="126965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51554" y="891443"/>
            <a:ext cx="11495147" cy="1032233"/>
          </a:xfrm>
          <a:prstGeom prst="rect">
            <a:avLst/>
          </a:prstGeom>
        </p:spPr>
      </p:pic>
      <p:pic>
        <p:nvPicPr>
          <p:cNvPr id="4" name="顿有所悟.EPS" descr="id:2147491297;FounderCES"/>
          <p:cNvPicPr/>
          <p:nvPr/>
        </p:nvPicPr>
        <p:blipFill>
          <a:blip r:embed="rId3"/>
          <a:stretch>
            <a:fillRect/>
          </a:stretch>
        </p:blipFill>
        <p:spPr>
          <a:xfrm>
            <a:off x="406574" y="963452"/>
            <a:ext cx="1650365" cy="361950"/>
          </a:xfrm>
          <a:prstGeom prst="rect">
            <a:avLst/>
          </a:prstGeom>
        </p:spPr>
      </p:pic>
      <p:sp>
        <p:nvSpPr>
          <p:cNvPr id="5" name="内容占位符 2">
            <a:extLst>
              <a:ext uri="{FF2B5EF4-FFF2-40B4-BE49-F238E27FC236}">
                <a16:creationId xmlns:a16="http://schemas.microsoft.com/office/drawing/2014/main" id="{EFE945FF-86A2-6839-0692-151E0145AB9E}"/>
              </a:ext>
            </a:extLst>
          </p:cNvPr>
          <p:cNvSpPr txBox="1">
            <a:spLocks/>
          </p:cNvSpPr>
          <p:nvPr/>
        </p:nvSpPr>
        <p:spPr bwMode="auto">
          <a:xfrm>
            <a:off x="360854" y="836712"/>
            <a:ext cx="1148584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改变温度或离子浓度会影响</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的浓度</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加水仍得饱和溶液时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的浓度不变。</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7934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a:extLst>
                  <a:ext uri="{FF2B5EF4-FFF2-40B4-BE49-F238E27FC236}">
                    <a16:creationId xmlns:a16="http://schemas.microsoft.com/office/drawing/2014/main" id="{1F1F75EB-1A63-8256-2FBA-6916BFBA1E6A}"/>
                  </a:ext>
                </a:extLst>
              </p:cNvPr>
              <p:cNvSpPr>
                <a:spLocks noGrp="1"/>
              </p:cNvSpPr>
              <p:nvPr>
                <p:ph idx="1"/>
              </p:nvPr>
            </p:nvSpPr>
            <p:spPr>
              <a:xfrm>
                <a:off x="360854" y="746120"/>
                <a:ext cx="11485848" cy="4190699"/>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溶度积常数的计算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由溶度积求溶液中某离子的浓度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已知溶度积，求溶液中的某种离子的浓度，如</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的饱和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已知溶度积和溶液中某离子的浓度，求溶液中的另一种离子的浓度，如某温度下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溶液中加入过量的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固体，达到平衡后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a:extLst>
                  <a:ext uri="{FF2B5EF4-FFF2-40B4-BE49-F238E27FC236}">
                    <a16:creationId xmlns:a16="http://schemas.microsoft.com/office/drawing/2014/main" id="{1F1F75EB-1A63-8256-2FBA-6916BFBA1E6A}"/>
                  </a:ext>
                </a:extLst>
              </p:cNvPr>
              <p:cNvSpPr>
                <a:spLocks noGrp="1" noRot="1" noChangeAspect="1" noMove="1" noResize="1" noEditPoints="1" noAdjustHandles="1" noChangeArrowheads="1" noChangeShapeType="1" noTextEdit="1"/>
              </p:cNvSpPr>
              <p:nvPr>
                <p:ph idx="1"/>
              </p:nvPr>
            </p:nvSpPr>
            <p:spPr>
              <a:xfrm>
                <a:off x="360854" y="746120"/>
                <a:ext cx="11485848" cy="4190699"/>
              </a:xfrm>
              <a:blipFill>
                <a:blip r:embed="rId2"/>
                <a:stretch>
                  <a:fillRect l="-796" r="-849" b="-291"/>
                </a:stretch>
              </a:blipFill>
            </p:spPr>
            <p:txBody>
              <a:bodyPr/>
              <a:lstStyle/>
              <a:p>
                <a:r>
                  <a:rPr lang="zh-CN" altLang="en-US">
                    <a:noFill/>
                  </a:rPr>
                  <a:t> </a:t>
                </a:r>
              </a:p>
            </p:txBody>
          </p:sp>
        </mc:Fallback>
      </mc:AlternateContent>
      <p:pic>
        <p:nvPicPr>
          <p:cNvPr id="3" name="要点2.EPS" descr="id:2147491311;FounderCES"/>
          <p:cNvPicPr/>
          <p:nvPr/>
        </p:nvPicPr>
        <p:blipFill>
          <a:blip r:embed="rId3"/>
          <a:stretch>
            <a:fillRect/>
          </a:stretch>
        </p:blipFill>
        <p:spPr>
          <a:xfrm>
            <a:off x="406574" y="908720"/>
            <a:ext cx="952500" cy="334010"/>
          </a:xfrm>
          <a:prstGeom prst="rect">
            <a:avLst/>
          </a:prstGeom>
        </p:spPr>
      </p:pic>
    </p:spTree>
    <p:extLst>
      <p:ext uri="{BB962C8B-B14F-4D97-AF65-F5344CB8AC3E}">
        <p14:creationId xmlns:p14="http://schemas.microsoft.com/office/powerpoint/2010/main" val="224911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1A2C721-138E-4179-7329-8F0AC9A76962}"/>
              </a:ext>
            </a:extLst>
          </p:cNvPr>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判断沉淀的生成或沉淀是否完全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将离子浓度数据代入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Q</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K</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rPr>
              <a:t>sp</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，则有沉淀生成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Q</a:t>
            </a:r>
            <a:r>
              <a:rPr lang="zh-CN" altLang="zh-CN" b="1">
                <a:solidFill>
                  <a:srgbClr val="000000"/>
                </a:solidFill>
                <a:highlight>
                  <a:srgbClr val="FFFF00"/>
                </a:highlight>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rPr>
              <a:t>K</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rPr>
              <a:t>sp</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，则无沉淀生成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的数值计算某一离子浓度，若该离子浓度</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小于</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，则该离子沉淀完全。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常温下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计算氢氧化物沉淀开始和沉淀完全时的</a:t>
            </a:r>
            <a:r>
              <a:rPr lang="en-US" altLang="zh-CN" b="1">
                <a:solidFill>
                  <a:srgbClr val="000000"/>
                </a:solidFill>
                <a:ea typeface="宋体" panose="02010600030101010101" pitchFamily="2" charset="-122"/>
                <a:cs typeface="Times New Roman" panose="02020603050405020304" pitchFamily="18" charset="0"/>
              </a:rPr>
              <a:t>pH</a:t>
            </a:r>
            <a:endParaRPr lang="zh-CN" altLang="zh-CN" sz="1050">
              <a:solidFill>
                <a:srgbClr val="000000"/>
              </a:solidFill>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根据氢氧化物的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，先计算初始浓度溶液中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，再求得溶液的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金属阳离子沉淀完全时的离子浓度为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可计算金属阳离子沉淀完全时溶液中的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，进而求得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741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a:extLst>
                  <a:ext uri="{FF2B5EF4-FFF2-40B4-BE49-F238E27FC236}">
                    <a16:creationId xmlns:a16="http://schemas.microsoft.com/office/drawing/2014/main" id="{58B32C19-64F2-D6B8-3DD0-5A610C155BE5}"/>
                  </a:ext>
                </a:extLst>
              </p:cNvPr>
              <p:cNvSpPr>
                <a:spLocks noGrp="1"/>
              </p:cNvSpPr>
              <p:nvPr>
                <p:ph idx="1"/>
              </p:nvPr>
            </p:nvSpPr>
            <p:spPr>
              <a:xfrm>
                <a:off x="360854" y="746120"/>
                <a:ext cx="11485848" cy="474213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计算沉淀转化反应的平衡常数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并判断沉淀转化的程度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依据沉淀的转化反应和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，计算该反应的平衡常数，</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值越大，转化反应越易进行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，转化程度越大，如对于反应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𝐮</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𝐮</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𝐙𝐧𝐒</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𝐂𝐮𝐒</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沉淀先后的计算与判断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若沉淀类型相同，则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小的化合物先沉淀。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若沉淀类型不同，则需要转化为溶解度进行判断，溶解度小的最先沉淀或根据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计算出沉淀时所需离子浓度，所需离子浓度小的先沉淀。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a:extLst>
                  <a:ext uri="{FF2B5EF4-FFF2-40B4-BE49-F238E27FC236}">
                    <a16:creationId xmlns:a16="http://schemas.microsoft.com/office/drawing/2014/main" id="{58B32C19-64F2-D6B8-3DD0-5A610C155BE5}"/>
                  </a:ext>
                </a:extLst>
              </p:cNvPr>
              <p:cNvSpPr>
                <a:spLocks noGrp="1" noRot="1" noChangeAspect="1" noMove="1" noResize="1" noEditPoints="1" noAdjustHandles="1" noChangeArrowheads="1" noChangeShapeType="1" noTextEdit="1"/>
              </p:cNvSpPr>
              <p:nvPr>
                <p:ph idx="1"/>
              </p:nvPr>
            </p:nvSpPr>
            <p:spPr>
              <a:xfrm>
                <a:off x="360854" y="746120"/>
                <a:ext cx="11485848" cy="4742132"/>
              </a:xfrm>
              <a:blipFill>
                <a:blip r:embed="rId2"/>
                <a:stretch>
                  <a:fillRect l="-796" r="-849" b="-12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539492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5BA2A7D0-A62B-9649-94A8-32B442D8A377}"/>
              </a:ext>
            </a:extLst>
          </p:cNvPr>
          <p:cNvSpPr>
            <a:spLocks noGrp="1"/>
          </p:cNvSpPr>
          <p:nvPr>
            <p:ph idx="1"/>
          </p:nvPr>
        </p:nvSpPr>
        <p:spPr>
          <a:xfrm>
            <a:off x="360854" y="1233592"/>
            <a:ext cx="11485848" cy="3554819"/>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难溶电解质的沉淀溶解平衡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溶解性与溶解度的关系</a:t>
            </a: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30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难溶电解质的沉淀溶解平衡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沉淀溶解平衡的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4" name="图片 3"/>
          <p:cNvPicPr>
            <a:picLocks noChangeAspect="1"/>
          </p:cNvPicPr>
          <p:nvPr/>
        </p:nvPicPr>
        <p:blipFill>
          <a:blip r:embed="rId3"/>
          <a:stretch>
            <a:fillRect/>
          </a:stretch>
        </p:blipFill>
        <p:spPr>
          <a:xfrm>
            <a:off x="360854" y="1361123"/>
            <a:ext cx="1536380" cy="461604"/>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371556374"/>
              </p:ext>
            </p:extLst>
          </p:nvPr>
        </p:nvGraphicFramePr>
        <p:xfrm>
          <a:off x="360854" y="2420980"/>
          <a:ext cx="11485847" cy="1097280"/>
        </p:xfrm>
        <a:graphic>
          <a:graphicData uri="http://schemas.openxmlformats.org/drawingml/2006/table">
            <a:tbl>
              <a:tblPr firstRow="1" firstCol="1" bandRow="1"/>
              <a:tblGrid>
                <a:gridCol w="1869895">
                  <a:extLst>
                    <a:ext uri="{9D8B030D-6E8A-4147-A177-3AD203B41FA5}">
                      <a16:colId xmlns:a16="http://schemas.microsoft.com/office/drawing/2014/main" val="1084241458"/>
                    </a:ext>
                  </a:extLst>
                </a:gridCol>
                <a:gridCol w="1992249">
                  <a:extLst>
                    <a:ext uri="{9D8B030D-6E8A-4147-A177-3AD203B41FA5}">
                      <a16:colId xmlns:a16="http://schemas.microsoft.com/office/drawing/2014/main" val="1805585096"/>
                    </a:ext>
                  </a:extLst>
                </a:gridCol>
                <a:gridCol w="2280487">
                  <a:extLst>
                    <a:ext uri="{9D8B030D-6E8A-4147-A177-3AD203B41FA5}">
                      <a16:colId xmlns:a16="http://schemas.microsoft.com/office/drawing/2014/main" val="2423803161"/>
                    </a:ext>
                  </a:extLst>
                </a:gridCol>
                <a:gridCol w="2671608">
                  <a:extLst>
                    <a:ext uri="{9D8B030D-6E8A-4147-A177-3AD203B41FA5}">
                      <a16:colId xmlns:a16="http://schemas.microsoft.com/office/drawing/2014/main" val="2108534598"/>
                    </a:ext>
                  </a:extLst>
                </a:gridCol>
                <a:gridCol w="2671608">
                  <a:extLst>
                    <a:ext uri="{9D8B030D-6E8A-4147-A177-3AD203B41FA5}">
                      <a16:colId xmlns:a16="http://schemas.microsoft.com/office/drawing/2014/main" val="1862725596"/>
                    </a:ext>
                  </a:extLst>
                </a:gridCol>
              </a:tblGrid>
              <a:tr h="22465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72323648"/>
                  </a:ext>
                </a:extLst>
              </a:tr>
              <a:tr h="22465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76467726"/>
                  </a:ext>
                </a:extLst>
              </a:tr>
            </a:tbl>
          </a:graphicData>
        </a:graphic>
      </p:graphicFrame>
      <p:pic>
        <p:nvPicPr>
          <p:cNvPr id="6" name="mm675.jpg" descr="id:2147495010;FounderCES"/>
          <p:cNvPicPr/>
          <p:nvPr/>
        </p:nvPicPr>
        <p:blipFill>
          <a:blip r:embed="rId4"/>
          <a:stretch>
            <a:fillRect/>
          </a:stretch>
        </p:blipFill>
        <p:spPr>
          <a:xfrm>
            <a:off x="5015086" y="4365104"/>
            <a:ext cx="2160240" cy="2251308"/>
          </a:xfrm>
          <a:prstGeom prst="rect">
            <a:avLst/>
          </a:prstGeom>
        </p:spPr>
      </p:pic>
    </p:spTree>
    <p:extLst>
      <p:ext uri="{BB962C8B-B14F-4D97-AF65-F5344CB8AC3E}">
        <p14:creationId xmlns:p14="http://schemas.microsoft.com/office/powerpoint/2010/main" val="4194659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A48B800A-9053-26E0-088C-E2FB25EC4C92}"/>
                  </a:ext>
                </a:extLst>
              </p:cNvPr>
              <p:cNvSpPr>
                <a:spLocks noGrp="1"/>
              </p:cNvSpPr>
              <p:nvPr>
                <p:ph idx="1"/>
              </p:nvPr>
            </p:nvSpPr>
            <p:spPr>
              <a:xfrm>
                <a:off x="360854" y="746120"/>
                <a:ext cx="11485848" cy="406733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。某溶液中含有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，向该溶液中逐滴加入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溶液时，三种阴离子产生沉淀的先后顺序为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A48B800A-9053-26E0-088C-E2FB25EC4C92}"/>
                  </a:ext>
                </a:extLst>
              </p:cNvPr>
              <p:cNvSpPr>
                <a:spLocks noGrp="1" noRot="1" noChangeAspect="1" noMove="1" noResize="1" noEditPoints="1" noAdjustHandles="1" noChangeArrowheads="1" noChangeShapeType="1" noTextEdit="1"/>
              </p:cNvSpPr>
              <p:nvPr>
                <p:ph idx="1"/>
              </p:nvPr>
            </p:nvSpPr>
            <p:spPr>
              <a:xfrm>
                <a:off x="360854" y="746120"/>
                <a:ext cx="11485848" cy="4067332"/>
              </a:xfrm>
              <a:blipFill>
                <a:blip r:embed="rId2"/>
                <a:stretch>
                  <a:fillRect l="-796" r="-849" b="-2395"/>
                </a:stretch>
              </a:blipFill>
            </p:spPr>
            <p:txBody>
              <a:bodyPr/>
              <a:lstStyle/>
              <a:p>
                <a:r>
                  <a:rPr lang="zh-CN" altLang="en-US">
                    <a:noFill/>
                  </a:rPr>
                  <a:t> </a:t>
                </a:r>
              </a:p>
            </p:txBody>
          </p:sp>
        </mc:Fallback>
      </mc:AlternateContent>
      <p:pic>
        <p:nvPicPr>
          <p:cNvPr id="9"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3"/>
          <a:stretch>
            <a:fillRect/>
          </a:stretch>
        </p:blipFill>
        <p:spPr>
          <a:xfrm>
            <a:off x="387229" y="881998"/>
            <a:ext cx="1167995" cy="375767"/>
          </a:xfrm>
          <a:prstGeom prst="rect">
            <a:avLst/>
          </a:prstGeom>
        </p:spPr>
      </p:pic>
      <p:pic>
        <p:nvPicPr>
          <p:cNvPr id="5" name="图片 4"/>
          <p:cNvPicPr>
            <a:picLocks noChangeAspect="1"/>
          </p:cNvPicPr>
          <p:nvPr/>
        </p:nvPicPr>
        <p:blipFill>
          <a:blip r:embed="rId4"/>
          <a:stretch>
            <a:fillRect/>
          </a:stretch>
        </p:blipFill>
        <p:spPr>
          <a:xfrm>
            <a:off x="403575" y="4837366"/>
            <a:ext cx="1046020" cy="423292"/>
          </a:xfrm>
          <a:prstGeom prst="rect">
            <a:avLst/>
          </a:prstGeom>
        </p:spPr>
      </p:pic>
      <p:sp>
        <p:nvSpPr>
          <p:cNvPr id="3" name="矩形 2"/>
          <p:cNvSpPr/>
          <p:nvPr/>
        </p:nvSpPr>
        <p:spPr>
          <a:xfrm>
            <a:off x="1440127" y="4813452"/>
            <a:ext cx="407484" cy="461665"/>
          </a:xfrm>
          <a:prstGeom prst="rect">
            <a:avLst/>
          </a:prstGeom>
        </p:spPr>
        <p:txBody>
          <a:bodyPr wrap="none">
            <a:spAutoFit/>
          </a:bodyPr>
          <a:lstStyle/>
          <a:p>
            <a:r>
              <a:rPr lang="en-US" altLang="zh-CN" sz="2400">
                <a:solidFill>
                  <a:srgbClr val="000000"/>
                </a:solidFill>
              </a:rPr>
              <a:t>C</a:t>
            </a:r>
            <a:endParaRPr lang="zh-CN" altLang="en-US"/>
          </a:p>
        </p:txBody>
      </p:sp>
    </p:spTree>
    <p:extLst>
      <p:ext uri="{BB962C8B-B14F-4D97-AF65-F5344CB8AC3E}">
        <p14:creationId xmlns:p14="http://schemas.microsoft.com/office/powerpoint/2010/main" val="160981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a:extLst>
                  <a:ext uri="{FF2B5EF4-FFF2-40B4-BE49-F238E27FC236}">
                    <a16:creationId xmlns:a16="http://schemas.microsoft.com/office/drawing/2014/main" id="{C2FD8623-3264-F16B-02DD-C7726FC473A9}"/>
                  </a:ext>
                </a:extLst>
              </p:cNvPr>
              <p:cNvSpPr>
                <a:spLocks noGrp="1"/>
              </p:cNvSpPr>
              <p:nvPr>
                <p:ph idx="1"/>
              </p:nvPr>
            </p:nvSpPr>
            <p:spPr>
              <a:xfrm>
                <a:off x="360854" y="746120"/>
                <a:ext cx="11485848" cy="5290166"/>
              </a:xfrm>
            </p:spPr>
            <p:txBody>
              <a:bodyPr/>
              <a:lstStyle/>
              <a:p>
                <a:pPr algn="dist"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向该溶液中逐滴加入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AgBr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沉淀时所需的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沉淀时所需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𝐀𝐠𝐂𝐥</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𝟎𝟏𝟎</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沉淀时所需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𝐀𝐠𝐁𝐫</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𝟎𝟏𝟎</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沉淀时</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1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𝟎𝟏𝟎</m:t>
                            </m:r>
                          </m:den>
                        </m:f>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则越先生成沉淀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故三种阴离子产生沉淀的先后顺序为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a:extLst>
                  <a:ext uri="{FF2B5EF4-FFF2-40B4-BE49-F238E27FC236}">
                    <a16:creationId xmlns:a16="http://schemas.microsoft.com/office/drawing/2014/main" id="{C2FD8623-3264-F16B-02DD-C7726FC473A9}"/>
                  </a:ext>
                </a:extLst>
              </p:cNvPr>
              <p:cNvSpPr>
                <a:spLocks noGrp="1" noRot="1" noChangeAspect="1" noMove="1" noResize="1" noEditPoints="1" noAdjustHandles="1" noChangeArrowheads="1" noChangeShapeType="1" noTextEdit="1"/>
              </p:cNvSpPr>
              <p:nvPr>
                <p:ph idx="1"/>
              </p:nvPr>
            </p:nvSpPr>
            <p:spPr>
              <a:xfrm>
                <a:off x="360854" y="746120"/>
                <a:ext cx="11485848" cy="5290166"/>
              </a:xfrm>
              <a:blipFill>
                <a:blip r:embed="rId2"/>
                <a:stretch>
                  <a:fillRect l="-796" r="-849" b="-461"/>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65759" y="890790"/>
            <a:ext cx="999732" cy="409339"/>
          </a:xfrm>
          <a:prstGeom prst="rect">
            <a:avLst/>
          </a:prstGeom>
        </p:spPr>
      </p:pic>
    </p:spTree>
    <p:extLst>
      <p:ext uri="{BB962C8B-B14F-4D97-AF65-F5344CB8AC3E}">
        <p14:creationId xmlns:p14="http://schemas.microsoft.com/office/powerpoint/2010/main" val="491733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96840" y="999312"/>
            <a:ext cx="11386998" cy="3300470"/>
          </a:xfrm>
          <a:prstGeom prst="rect">
            <a:avLst/>
          </a:prstGeom>
        </p:spPr>
      </p:pic>
      <p:sp>
        <p:nvSpPr>
          <p:cNvPr id="5" name="内容占位符 4">
            <a:extLst>
              <a:ext uri="{FF2B5EF4-FFF2-40B4-BE49-F238E27FC236}">
                <a16:creationId xmlns:a16="http://schemas.microsoft.com/office/drawing/2014/main" id="{8A6C94E6-4137-0C94-4B59-35E2CECC1C26}"/>
              </a:ext>
            </a:extLst>
          </p:cNvPr>
          <p:cNvSpPr>
            <a:spLocks noGrp="1"/>
          </p:cNvSpPr>
          <p:nvPr>
            <p:ph idx="1"/>
          </p:nvPr>
        </p:nvSpPr>
        <p:spPr>
          <a:xfrm>
            <a:off x="360854" y="953545"/>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若一种沉淀剂可使溶液中多种离子沉淀时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则可以控制条件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使这些离子先后分别沉淀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这种现象称为分步沉淀。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同一类型的沉淀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越小越先沉淀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相差越大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分步沉淀越完全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AgBr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AgI</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不同类型的沉淀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其沉淀的先后顺序要通过计算才能确定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离子积先满足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的先形成沉淀。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BDA3AB66-9C35-6E58-AC40-22B3BE335545}"/>
              </a:ext>
            </a:extLst>
          </p:cNvPr>
          <p:cNvPicPr>
            <a:picLocks noChangeAspect="1"/>
          </p:cNvPicPr>
          <p:nvPr/>
        </p:nvPicPr>
        <p:blipFill>
          <a:blip r:embed="rId3"/>
          <a:stretch>
            <a:fillRect/>
          </a:stretch>
        </p:blipFill>
        <p:spPr>
          <a:xfrm>
            <a:off x="487208" y="997188"/>
            <a:ext cx="2039559" cy="497670"/>
          </a:xfrm>
          <a:prstGeom prst="rect">
            <a:avLst/>
          </a:prstGeom>
        </p:spPr>
      </p:pic>
    </p:spTree>
    <p:extLst>
      <p:ext uri="{BB962C8B-B14F-4D97-AF65-F5344CB8AC3E}">
        <p14:creationId xmlns:p14="http://schemas.microsoft.com/office/powerpoint/2010/main" val="39609288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80D7977-4266-A7E3-5992-B64282DDD18C}"/>
              </a:ext>
            </a:extLst>
          </p:cNvPr>
          <p:cNvSpPr>
            <a:spLocks noGrp="1"/>
          </p:cNvSpPr>
          <p:nvPr>
            <p:ph idx="1"/>
          </p:nvPr>
        </p:nvSpPr>
        <p:spPr>
          <a:xfrm>
            <a:off x="360854" y="746120"/>
            <a:ext cx="11485848" cy="1130246"/>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沉淀溶解平衡的应用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常用的生成沉淀方法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要点3.EPS" descr="id:2147492688;FounderCES">
            <a:extLst>
              <a:ext uri="{FF2B5EF4-FFF2-40B4-BE49-F238E27FC236}">
                <a16:creationId xmlns:a16="http://schemas.microsoft.com/office/drawing/2014/main" id="{4DDFBDED-685A-F74F-DD81-CC2493885AB4}"/>
              </a:ext>
            </a:extLst>
          </p:cNvPr>
          <p:cNvPicPr>
            <a:picLocks noChangeAspect="1"/>
          </p:cNvPicPr>
          <p:nvPr/>
        </p:nvPicPr>
        <p:blipFill>
          <a:blip r:embed="rId2"/>
          <a:stretch>
            <a:fillRect/>
          </a:stretch>
        </p:blipFill>
        <p:spPr>
          <a:xfrm>
            <a:off x="406574" y="910392"/>
            <a:ext cx="952500" cy="334537"/>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531076327"/>
              </p:ext>
            </p:extLst>
          </p:nvPr>
        </p:nvGraphicFramePr>
        <p:xfrm>
          <a:off x="360854" y="1880607"/>
          <a:ext cx="11485848" cy="2743200"/>
        </p:xfrm>
        <a:graphic>
          <a:graphicData uri="http://schemas.openxmlformats.org/drawingml/2006/table">
            <a:tbl>
              <a:tblPr firstRow="1" firstCol="1" bandRow="1"/>
              <a:tblGrid>
                <a:gridCol w="1845920">
                  <a:extLst>
                    <a:ext uri="{9D8B030D-6E8A-4147-A177-3AD203B41FA5}">
                      <a16:colId xmlns:a16="http://schemas.microsoft.com/office/drawing/2014/main" val="3823273623"/>
                    </a:ext>
                  </a:extLst>
                </a:gridCol>
                <a:gridCol w="9639928">
                  <a:extLst>
                    <a:ext uri="{9D8B030D-6E8A-4147-A177-3AD203B41FA5}">
                      <a16:colId xmlns:a16="http://schemas.microsoft.com/office/drawing/2014/main" val="4232088910"/>
                    </a:ext>
                  </a:extLst>
                </a:gridCol>
              </a:tblGrid>
              <a:tr h="2952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226084832"/>
                  </a:ext>
                </a:extLst>
              </a:tr>
              <a:tr h="2952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通过调节溶液的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使溶液中的杂质离子转化成沉淀而除去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78565324"/>
                  </a:ext>
                </a:extLst>
              </a:tr>
              <a:tr h="2952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直接沉淀法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通过沉淀剂除去溶液中的某种指定离子或获取该难溶电解质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68629340"/>
                  </a:ext>
                </a:extLst>
              </a:tr>
              <a:tr h="2952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同离子效应法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增大沉淀溶解平衡体系中某种离子的浓度</a:t>
                      </a:r>
                      <a:r>
                        <a:rPr lang="zh-CN"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使平衡向生成沉淀的方向移动</a:t>
                      </a:r>
                      <a:endParaRPr lang="zh-CN"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16498175"/>
                  </a:ext>
                </a:extLst>
              </a:tr>
              <a:tr h="2952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氧化还原法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改变离子的存在形式</a:t>
                      </a:r>
                      <a:r>
                        <a:rPr lang="zh-CN"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促使其转化为溶解度更小的难溶电解质</a:t>
                      </a:r>
                      <a:r>
                        <a:rPr lang="zh-CN" sz="24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便于分离</a:t>
                      </a:r>
                      <a:endParaRPr lang="zh-CN"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44428086"/>
                  </a:ext>
                </a:extLst>
              </a:tr>
            </a:tbl>
          </a:graphicData>
        </a:graphic>
      </p:graphicFrame>
    </p:spTree>
    <p:extLst>
      <p:ext uri="{BB962C8B-B14F-4D97-AF65-F5344CB8AC3E}">
        <p14:creationId xmlns:p14="http://schemas.microsoft.com/office/powerpoint/2010/main" val="24319711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3479CB-DD09-6E76-5EED-489D1DA351C5}"/>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0A61861A-691C-C396-262C-FE8ADEE3FB11}"/>
              </a:ext>
            </a:extLst>
          </p:cNvPr>
          <p:cNvSpPr>
            <a:spLocks noGrp="1"/>
          </p:cNvSpPr>
          <p:nvPr>
            <p:ph idx="1"/>
          </p:nvPr>
        </p:nvSpPr>
        <p:spPr>
          <a:xfrm>
            <a:off x="360854" y="746120"/>
            <a:ext cx="11485848" cy="249299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沉淀转化的实质</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沉淀溶解平衡的移动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一般是溶解度小的沉淀会转化生成溶解度更小的沉淀。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溶解度较小的沉淀在一定条件下也可以转化成溶解度较大的沉淀。如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lnSpc>
                <a:spcPct val="2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3BA7ED56-FC65-8684-E170-BBF1C0DFD31B}"/>
              </a:ext>
            </a:extLst>
          </p:cNvPr>
          <p:cNvPicPr>
            <a:picLocks noChangeAspect="1"/>
          </p:cNvPicPr>
          <p:nvPr/>
        </p:nvPicPr>
        <p:blipFill>
          <a:blip r:embed="rId2"/>
          <a:stretch>
            <a:fillRect/>
          </a:stretch>
        </p:blipFill>
        <p:spPr>
          <a:xfrm>
            <a:off x="400921" y="2530086"/>
            <a:ext cx="2251448" cy="423736"/>
          </a:xfrm>
          <a:prstGeom prst="rect">
            <a:avLst/>
          </a:prstGeom>
        </p:spPr>
      </p:pic>
    </p:spTree>
    <p:extLst>
      <p:ext uri="{BB962C8B-B14F-4D97-AF65-F5344CB8AC3E}">
        <p14:creationId xmlns:p14="http://schemas.microsoft.com/office/powerpoint/2010/main" val="347464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内容占位符 8">
                <a:extLst>
                  <a:ext uri="{FF2B5EF4-FFF2-40B4-BE49-F238E27FC236}">
                    <a16:creationId xmlns:a16="http://schemas.microsoft.com/office/drawing/2014/main" id="{02C6577B-7ACB-65D2-B7EC-5BBFDF847E2F}"/>
                  </a:ext>
                </a:extLst>
              </p:cNvPr>
              <p:cNvSpPr>
                <a:spLocks noGrp="1"/>
              </p:cNvSpPr>
              <p:nvPr>
                <p:ph idx="1"/>
              </p:nvPr>
            </p:nvSpPr>
            <p:spPr>
              <a:xfrm>
                <a:off x="360854" y="692696"/>
                <a:ext cx="11485848" cy="3246402"/>
              </a:xfrm>
            </p:spPr>
            <p:txBody>
              <a:bodyPr/>
              <a:lstStyle/>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工业上向锅炉里注入</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溶液浸泡，将水垢中的</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，而后用盐酸去除。下列叙述不正确的是</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溶液的</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均会增大</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沉淀转化的离子方程式为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在盐酸中</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的溶解性大于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Na</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溶液遇</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阴离子浓度均减小</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9" name="内容占位符 8">
                <a:extLst>
                  <a:ext uri="{FF2B5EF4-FFF2-40B4-BE49-F238E27FC236}">
                    <a16:creationId xmlns:a16="http://schemas.microsoft.com/office/drawing/2014/main" id="{02C6577B-7ACB-65D2-B7EC-5BBFDF847E2F}"/>
                  </a:ext>
                </a:extLst>
              </p:cNvPr>
              <p:cNvSpPr>
                <a:spLocks noGrp="1" noRot="1" noChangeAspect="1" noMove="1" noResize="1" noEditPoints="1" noAdjustHandles="1" noChangeArrowheads="1" noChangeShapeType="1" noTextEdit="1"/>
              </p:cNvSpPr>
              <p:nvPr>
                <p:ph idx="1"/>
              </p:nvPr>
            </p:nvSpPr>
            <p:spPr>
              <a:xfrm>
                <a:off x="360854" y="692696"/>
                <a:ext cx="11485848" cy="3246402"/>
              </a:xfrm>
              <a:blipFill>
                <a:blip r:embed="rId2"/>
                <a:stretch>
                  <a:fillRect l="-690" r="-690" b="-1128"/>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418841" y="3966588"/>
            <a:ext cx="840203" cy="340004"/>
          </a:xfrm>
          <a:prstGeom prst="rect">
            <a:avLst/>
          </a:prstGeom>
        </p:spPr>
      </p:pic>
      <p:pic>
        <p:nvPicPr>
          <p:cNvPr id="10" name="24典例3.EPS" descr="id:2147492717;FounderCES">
            <a:extLst>
              <a:ext uri="{FF2B5EF4-FFF2-40B4-BE49-F238E27FC236}">
                <a16:creationId xmlns:a16="http://schemas.microsoft.com/office/drawing/2014/main" id="{FFA34D28-D2DA-C5C3-D273-26F00142E0E5}"/>
              </a:ext>
            </a:extLst>
          </p:cNvPr>
          <p:cNvPicPr>
            <a:picLocks noChangeAspect="1"/>
          </p:cNvPicPr>
          <p:nvPr/>
        </p:nvPicPr>
        <p:blipFill>
          <a:blip r:embed="rId4"/>
          <a:stretch>
            <a:fillRect/>
          </a:stretch>
        </p:blipFill>
        <p:spPr>
          <a:xfrm>
            <a:off x="366920" y="846043"/>
            <a:ext cx="1027457" cy="331397"/>
          </a:xfrm>
          <a:prstGeom prst="rect">
            <a:avLst/>
          </a:prstGeom>
        </p:spPr>
      </p:pic>
      <p:sp>
        <p:nvSpPr>
          <p:cNvPr id="2" name="矩形 1"/>
          <p:cNvSpPr/>
          <p:nvPr/>
        </p:nvSpPr>
        <p:spPr>
          <a:xfrm>
            <a:off x="1304110" y="3897562"/>
            <a:ext cx="311856" cy="430887"/>
          </a:xfrm>
          <a:prstGeom prst="rect">
            <a:avLst/>
          </a:prstGeom>
        </p:spPr>
        <p:txBody>
          <a:bodyPr wrap="square">
            <a:spAutoFit/>
          </a:bodyPr>
          <a:lstStyle/>
          <a:p>
            <a:r>
              <a:rPr lang="en-US" altLang="zh-CN" sz="2200">
                <a:solidFill>
                  <a:srgbClr val="000000"/>
                </a:solidFill>
              </a:rPr>
              <a:t>D</a:t>
            </a:r>
            <a:endParaRPr lang="zh-CN" altLang="en-US" sz="2200"/>
          </a:p>
        </p:txBody>
      </p:sp>
      <mc:AlternateContent xmlns:mc="http://schemas.openxmlformats.org/markup-compatibility/2006" xmlns:a14="http://schemas.microsoft.com/office/drawing/2010/main">
        <mc:Choice Requires="a14">
          <p:sp>
            <p:nvSpPr>
              <p:cNvPr id="7" name="内容占位符 2">
                <a:extLst>
                  <a:ext uri="{FF2B5EF4-FFF2-40B4-BE49-F238E27FC236}">
                    <a16:creationId xmlns:a16="http://schemas.microsoft.com/office/drawing/2014/main" id="{9D0F9129-D3F3-FC00-724B-1BA430040A7B}"/>
                  </a:ext>
                </a:extLst>
              </p:cNvPr>
              <p:cNvSpPr txBox="1">
                <a:spLocks/>
              </p:cNvSpPr>
              <p:nvPr/>
            </p:nvSpPr>
            <p:spPr bwMode="auto">
              <a:xfrm>
                <a:off x="334566" y="4328675"/>
                <a:ext cx="11485848" cy="233820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温度升高促进碳酸钠溶液水解</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加入碳酸钠溶液</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将硫酸钙转化为碳酸钙</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因为碳酸钙与盐酸反应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而硫酸钙不与盐酸反应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所以在盐酸中碳酸钙的溶解性大于硫酸钙</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2">
                <a:extLst>
                  <a:ext uri="{FF2B5EF4-FFF2-40B4-BE49-F238E27FC236}">
                    <a16:creationId xmlns:a16="http://schemas.microsoft.com/office/drawing/2014/main" id="{9D0F9129-D3F3-FC00-724B-1BA430040A7B}"/>
                  </a:ext>
                </a:extLst>
              </p:cNvPr>
              <p:cNvSpPr txBox="1">
                <a:spLocks noRot="1" noChangeAspect="1" noMove="1" noResize="1" noEditPoints="1" noAdjustHandles="1" noChangeArrowheads="1" noChangeShapeType="1" noTextEdit="1"/>
              </p:cNvSpPr>
              <p:nvPr/>
            </p:nvSpPr>
            <p:spPr bwMode="auto">
              <a:xfrm>
                <a:off x="334566" y="4328675"/>
                <a:ext cx="11485848" cy="2338204"/>
              </a:xfrm>
              <a:prstGeom prst="rect">
                <a:avLst/>
              </a:prstGeom>
              <a:blipFill>
                <a:blip r:embed="rId5"/>
                <a:stretch>
                  <a:fillRect l="-690" r="-69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图片 7"/>
          <p:cNvPicPr>
            <a:picLocks noChangeAspect="1"/>
          </p:cNvPicPr>
          <p:nvPr/>
        </p:nvPicPr>
        <p:blipFill>
          <a:blip r:embed="rId6"/>
          <a:stretch>
            <a:fillRect/>
          </a:stretch>
        </p:blipFill>
        <p:spPr>
          <a:xfrm>
            <a:off x="418841" y="4478390"/>
            <a:ext cx="769661" cy="348526"/>
          </a:xfrm>
          <a:prstGeom prst="rect">
            <a:avLst/>
          </a:prstGeom>
        </p:spPr>
      </p:pic>
    </p:spTree>
    <p:extLst>
      <p:ext uri="{BB962C8B-B14F-4D97-AF65-F5344CB8AC3E}">
        <p14:creationId xmlns:p14="http://schemas.microsoft.com/office/powerpoint/2010/main" val="154609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1007129"/>
            <a:ext cx="11485848" cy="3837685"/>
          </a:xfrm>
          <a:prstGeom prst="rect">
            <a:avLst/>
          </a:prstGeom>
        </p:spPr>
      </p:pic>
      <p:pic>
        <p:nvPicPr>
          <p:cNvPr id="2" name="图片 1"/>
          <p:cNvPicPr>
            <a:picLocks noChangeAspect="1"/>
          </p:cNvPicPr>
          <p:nvPr/>
        </p:nvPicPr>
        <p:blipFill>
          <a:blip r:embed="rId3"/>
          <a:stretch>
            <a:fillRect/>
          </a:stretch>
        </p:blipFill>
        <p:spPr>
          <a:xfrm>
            <a:off x="487208" y="997188"/>
            <a:ext cx="2039559" cy="497670"/>
          </a:xfrm>
          <a:prstGeom prst="rect">
            <a:avLst/>
          </a:prstGeom>
        </p:spPr>
      </p:pic>
      <p:sp>
        <p:nvSpPr>
          <p:cNvPr id="4" name="内容占位符 3">
            <a:extLst>
              <a:ext uri="{FF2B5EF4-FFF2-40B4-BE49-F238E27FC236}">
                <a16:creationId xmlns:a16="http://schemas.microsoft.com/office/drawing/2014/main" id="{8E6B290C-723A-2F73-BFA6-D99DFAC3ACDB}"/>
              </a:ext>
            </a:extLst>
          </p:cNvPr>
          <p:cNvSpPr>
            <a:spLocks noGrp="1"/>
          </p:cNvSpPr>
          <p:nvPr>
            <p:ph idx="1"/>
          </p:nvPr>
        </p:nvSpPr>
        <p:spPr>
          <a:xfrm>
            <a:off x="360854" y="944580"/>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沉淀转化的一般原则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溶解度较小的沉淀易转化成溶解度更小的沉淀。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当一种试剂能使溶液中的几种离子形成沉淀时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生成沉淀所需试剂离子浓度越小的越先沉淀。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如果生成各种沉淀所需试剂离子的浓度相差较大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就能分步沉淀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从而达到分离离子的目的。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两种沉淀的溶解度差别越大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沉淀转化越容易。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93365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2489AD4-F436-4DF8-3483-CA24D5B09814}"/>
              </a:ext>
            </a:extLst>
          </p:cNvPr>
          <p:cNvSpPr>
            <a:spLocks noGrp="1"/>
          </p:cNvSpPr>
          <p:nvPr>
            <p:ph idx="1"/>
          </p:nvPr>
        </p:nvSpPr>
        <p:spPr>
          <a:xfrm>
            <a:off x="360854" y="692696"/>
            <a:ext cx="11485848" cy="2238241"/>
          </a:xfrm>
        </p:spPr>
        <p:txBody>
          <a:bodyPr/>
          <a:lstStyle/>
          <a:p>
            <a:pPr hangingPunct="0">
              <a:spcAft>
                <a:spcPts val="0"/>
              </a:spcAft>
            </a:pPr>
            <a:r>
              <a:rPr lang="en-US" altLang="zh-CN"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             K</a:t>
            </a:r>
            <a:r>
              <a:rPr lang="en-US" altLang="zh-CN" b="1" baseline="-25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的图像</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双曲线型</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阴阳离子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双曲线图：横、纵坐标分别为阳离子或阴离子，两条曲线为不同温度</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4.EPS" descr="id:2147492752;FounderCES">
            <a:extLst>
              <a:ext uri="{FF2B5EF4-FFF2-40B4-BE49-F238E27FC236}">
                <a16:creationId xmlns:a16="http://schemas.microsoft.com/office/drawing/2014/main" id="{C985D636-3610-E415-CD0D-6EE5AD2A5562}"/>
              </a:ext>
            </a:extLst>
          </p:cNvPr>
          <p:cNvPicPr>
            <a:picLocks noChangeAspect="1"/>
          </p:cNvPicPr>
          <p:nvPr/>
        </p:nvPicPr>
        <p:blipFill>
          <a:blip r:embed="rId2"/>
          <a:stretch>
            <a:fillRect/>
          </a:stretch>
        </p:blipFill>
        <p:spPr>
          <a:xfrm>
            <a:off x="377128" y="839454"/>
            <a:ext cx="911472" cy="320127"/>
          </a:xfrm>
          <a:prstGeom prst="rect">
            <a:avLst/>
          </a:prstGeom>
        </p:spPr>
      </p:pic>
      <mc:AlternateContent xmlns:mc="http://schemas.openxmlformats.org/markup-compatibility/2006">
        <mc:Choice xmlns:a14="http://schemas.microsoft.com/office/drawing/2010/main" Requires="a14">
          <p:graphicFrame>
            <p:nvGraphicFramePr>
              <p:cNvPr id="4" name="表格 3"/>
              <p:cNvGraphicFramePr>
                <a:graphicFrameLocks noGrp="1"/>
              </p:cNvGraphicFramePr>
              <p:nvPr>
                <p:extLst>
                  <p:ext uri="{D42A27DB-BD31-4B8C-83A1-F6EECF244321}">
                    <p14:modId xmlns:p14="http://schemas.microsoft.com/office/powerpoint/2010/main" val="4142319021"/>
                  </p:ext>
                </p:extLst>
              </p:nvPr>
            </p:nvGraphicFramePr>
            <p:xfrm>
              <a:off x="359198" y="2949421"/>
              <a:ext cx="11487504" cy="3517983"/>
            </p:xfrm>
            <a:graphic>
              <a:graphicData uri="http://schemas.openxmlformats.org/drawingml/2006/table">
                <a:tbl>
                  <a:tblPr firstRow="1" firstCol="1" bandRow="1"/>
                  <a:tblGrid>
                    <a:gridCol w="11487504">
                      <a:extLst>
                        <a:ext uri="{9D8B030D-6E8A-4147-A177-3AD203B41FA5}">
                          <a16:colId xmlns:a16="http://schemas.microsoft.com/office/drawing/2014/main" val="2007962779"/>
                        </a:ext>
                      </a:extLst>
                    </a:gridCol>
                  </a:tblGrid>
                  <a:tr h="500463">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以</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为例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79936907"/>
                      </a:ext>
                    </a:extLst>
                  </a:tr>
                  <a:tr h="1255273">
                    <a:tc>
                      <a:txBody>
                        <a:bodyPr/>
                        <a:lstStyle/>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73489872"/>
                      </a:ext>
                    </a:extLst>
                  </a:tr>
                </a:tbl>
              </a:graphicData>
            </a:graphic>
          </p:graphicFrame>
        </mc:Choice>
        <mc:Fallback>
          <p:graphicFrame>
            <p:nvGraphicFramePr>
              <p:cNvPr id="4" name="表格 3"/>
              <p:cNvGraphicFramePr>
                <a:graphicFrameLocks noGrp="1"/>
              </p:cNvGraphicFramePr>
              <p:nvPr>
                <p:extLst>
                  <p:ext uri="{D42A27DB-BD31-4B8C-83A1-F6EECF244321}">
                    <p14:modId xmlns:p14="http://schemas.microsoft.com/office/powerpoint/2010/main" val="4142319021"/>
                  </p:ext>
                </p:extLst>
              </p:nvPr>
            </p:nvGraphicFramePr>
            <p:xfrm>
              <a:off x="359198" y="2949421"/>
              <a:ext cx="11487504" cy="3517983"/>
            </p:xfrm>
            <a:graphic>
              <a:graphicData uri="http://schemas.openxmlformats.org/drawingml/2006/table">
                <a:tbl>
                  <a:tblPr firstRow="1" firstCol="1" bandRow="1"/>
                  <a:tblGrid>
                    <a:gridCol w="11487504">
                      <a:extLst>
                        <a:ext uri="{9D8B030D-6E8A-4147-A177-3AD203B41FA5}">
                          <a16:colId xmlns:a16="http://schemas.microsoft.com/office/drawing/2014/main" val="2007962779"/>
                        </a:ext>
                      </a:extLst>
                    </a:gridCol>
                  </a:tblGrid>
                  <a:tr h="500463">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53" t="-1220" r="-106" b="-608537"/>
                          </a:stretch>
                        </a:blipFill>
                      </a:tcPr>
                    </a:tc>
                    <a:extLst>
                      <a:ext uri="{0D108BD9-81ED-4DB2-BD59-A6C34878D82A}">
                        <a16:rowId xmlns:a16="http://schemas.microsoft.com/office/drawing/2014/main" val="379936907"/>
                      </a:ext>
                    </a:extLst>
                  </a:tr>
                  <a:tr h="3017520">
                    <a:tc>
                      <a:txBody>
                        <a:bodyPr/>
                        <a:lstStyle/>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73489872"/>
                      </a:ext>
                    </a:extLst>
                  </a:tr>
                </a:tbl>
              </a:graphicData>
            </a:graphic>
          </p:graphicFrame>
        </mc:Fallback>
      </mc:AlternateContent>
      <p:pic>
        <p:nvPicPr>
          <p:cNvPr id="5" name="图片 4"/>
          <p:cNvPicPr>
            <a:picLocks noChangeAspect="1"/>
          </p:cNvPicPr>
          <p:nvPr/>
        </p:nvPicPr>
        <p:blipFill>
          <a:blip r:embed="rId4"/>
          <a:stretch>
            <a:fillRect/>
          </a:stretch>
        </p:blipFill>
        <p:spPr>
          <a:xfrm>
            <a:off x="4511030" y="3736431"/>
            <a:ext cx="3429434" cy="2444385"/>
          </a:xfrm>
          <a:prstGeom prst="rect">
            <a:avLst/>
          </a:prstGeom>
        </p:spPr>
      </p:pic>
    </p:spTree>
    <p:extLst>
      <p:ext uri="{BB962C8B-B14F-4D97-AF65-F5344CB8AC3E}">
        <p14:creationId xmlns:p14="http://schemas.microsoft.com/office/powerpoint/2010/main" val="36186859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335764915"/>
                  </p:ext>
                </p:extLst>
              </p:nvPr>
            </p:nvGraphicFramePr>
            <p:xfrm>
              <a:off x="359198" y="908720"/>
              <a:ext cx="11487504" cy="3800920"/>
            </p:xfrm>
            <a:graphic>
              <a:graphicData uri="http://schemas.openxmlformats.org/drawingml/2006/table">
                <a:tbl>
                  <a:tblPr firstRow="1" firstCol="1" bandRow="1"/>
                  <a:tblGrid>
                    <a:gridCol w="698440">
                      <a:extLst>
                        <a:ext uri="{9D8B030D-6E8A-4147-A177-3AD203B41FA5}">
                          <a16:colId xmlns:a16="http://schemas.microsoft.com/office/drawing/2014/main" val="2007962779"/>
                        </a:ext>
                      </a:extLst>
                    </a:gridCol>
                    <a:gridCol w="10789064">
                      <a:extLst>
                        <a:ext uri="{9D8B030D-6E8A-4147-A177-3AD203B41FA5}">
                          <a16:colId xmlns:a16="http://schemas.microsoft.com/office/drawing/2014/main" val="1653051577"/>
                        </a:ext>
                      </a:extLst>
                    </a:gridCol>
                  </a:tblGrid>
                  <a:tr h="500463">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以</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为例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379936907"/>
                      </a:ext>
                    </a:extLst>
                  </a:tr>
                  <a:tr h="2627786">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信息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曲线上各点的意义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每条曲线上任一点都表示饱和溶液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曲线上方的任一点均表示过饱和溶液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此时有沉淀析出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曲线下方的任一点均表示不饱和溶液。</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点都表示饱和溶液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点表示过饱和溶液。</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点都表示不饱和溶液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计算</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点可以计算出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温度下的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比较</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因沉淀溶解平衡大部分为吸热过程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80822746"/>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335764915"/>
                  </p:ext>
                </p:extLst>
              </p:nvPr>
            </p:nvGraphicFramePr>
            <p:xfrm>
              <a:off x="359198" y="908720"/>
              <a:ext cx="11487504" cy="3800920"/>
            </p:xfrm>
            <a:graphic>
              <a:graphicData uri="http://schemas.openxmlformats.org/drawingml/2006/table">
                <a:tbl>
                  <a:tblPr firstRow="1" firstCol="1" bandRow="1"/>
                  <a:tblGrid>
                    <a:gridCol w="698440">
                      <a:extLst>
                        <a:ext uri="{9D8B030D-6E8A-4147-A177-3AD203B41FA5}">
                          <a16:colId xmlns:a16="http://schemas.microsoft.com/office/drawing/2014/main" val="2007962779"/>
                        </a:ext>
                      </a:extLst>
                    </a:gridCol>
                    <a:gridCol w="10789064">
                      <a:extLst>
                        <a:ext uri="{9D8B030D-6E8A-4147-A177-3AD203B41FA5}">
                          <a16:colId xmlns:a16="http://schemas.microsoft.com/office/drawing/2014/main" val="1653051577"/>
                        </a:ext>
                      </a:extLst>
                    </a:gridCol>
                  </a:tblGrid>
                  <a:tr h="509080">
                    <a:tc gridSpan="2">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53" t="-1190" r="-106" b="-666667"/>
                          </a:stretch>
                        </a:blipFill>
                      </a:tcPr>
                    </a:tc>
                    <a:tc hMerge="1">
                      <a:txBody>
                        <a:bodyPr/>
                        <a:lstStyle/>
                        <a:p>
                          <a:endParaRPr lang="zh-CN" altLang="en-US"/>
                        </a:p>
                      </a:txBody>
                      <a:tcPr/>
                    </a:tc>
                    <a:extLst>
                      <a:ext uri="{0D108BD9-81ED-4DB2-BD59-A6C34878D82A}">
                        <a16:rowId xmlns:a16="http://schemas.microsoft.com/office/drawing/2014/main" val="379936907"/>
                      </a:ext>
                    </a:extLst>
                  </a:tr>
                  <a:tr h="329184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信息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曲线上各点的意义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每条曲线上任一点都表示饱和溶液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曲线上方的任一点均表示过饱和溶液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此时有沉淀析出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曲线下方的任一点均表示不饱和溶液。</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点都表示饱和溶液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点表示过饱和溶液。</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曲线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点都表示不饱和溶液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计算</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点可以计算出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温度下的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比较</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因沉淀溶解平衡大部分为吸热过程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80822746"/>
                      </a:ext>
                    </a:extLst>
                  </a:tr>
                </a:tbl>
              </a:graphicData>
            </a:graphic>
          </p:graphicFrame>
        </mc:Fallback>
      </mc:AlternateContent>
    </p:spTree>
    <p:extLst>
      <p:ext uri="{BB962C8B-B14F-4D97-AF65-F5344CB8AC3E}">
        <p14:creationId xmlns:p14="http://schemas.microsoft.com/office/powerpoint/2010/main" val="30003937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39650"/>
              </a:xfrm>
            </p:spPr>
            <p:txBody>
              <a:bodyPr/>
              <a:lstStyle/>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对数曲线、负对数曲线</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对数图像：将溶液中某一微粒的浓度</a:t>
                </a:r>
                <a:r>
                  <a:rPr lang="en-US" altLang="zh-CN" sz="23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取常用对数，即</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取正值，且</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sz="23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sz="2300"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sz="23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取负值，且 </a:t>
                </a:r>
                <a:r>
                  <a:rPr lang="en-US" altLang="zh-CN" sz="23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sz="23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越大，但数值越小；</a:t>
                </a:r>
                <a:endParaRPr lang="zh-CN" altLang="zh-CN" sz="23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当坐标表示浓度的对数时，要注意离子浓度的换算，如</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𝐗</m:t>
                        </m:r>
                      </m:e>
                    </m:d>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当坐标表示浓度的负对数</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lgX</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pX</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pX</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a:t>
                </a:r>
                <a:r>
                  <a:rPr lang="en-US" altLang="zh-CN" sz="23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a:t>
                </a:r>
                <a:r>
                  <a:rPr lang="en-US" altLang="zh-CN" sz="23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𝐗</m:t>
                        </m:r>
                      </m:e>
                    </m:d>
                  </m:oMath>
                </a14:m>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pX</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39650"/>
              </a:xfrm>
              <a:blipFill>
                <a:blip r:embed="rId2"/>
                <a:stretch>
                  <a:fillRect l="-743" r="-265" b="-56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93537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E6D5D934-9A9C-EB71-892C-7C2FC7CCCDC1}"/>
              </a:ext>
            </a:extLst>
          </p:cNvPr>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沉淀溶解平衡方程式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沉淀溶解平衡为例：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沉淀溶解平衡方程式各物质要标明聚集状态。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沉淀溶解平衡的特征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：动态平衡，溶解与沉淀没有停止。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：溶解速率和沉淀速率相等。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：平衡状态时，溶液中离子浓度保持不变。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：条件改变，沉淀溶解平衡发生移动。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箭头右下.eps" descr="id:2147495017;FounderCES"/>
          <p:cNvPicPr/>
          <p:nvPr/>
        </p:nvPicPr>
        <p:blipFill>
          <a:blip r:embed="rId2"/>
          <a:stretch>
            <a:fillRect/>
          </a:stretch>
        </p:blipFill>
        <p:spPr>
          <a:xfrm>
            <a:off x="1270670" y="2420888"/>
            <a:ext cx="576064" cy="432048"/>
          </a:xfrm>
          <a:prstGeom prst="rect">
            <a:avLst/>
          </a:prstGeom>
        </p:spPr>
      </p:pic>
      <p:pic>
        <p:nvPicPr>
          <p:cNvPr id="3" name="图片 2">
            <a:extLst>
              <a:ext uri="{FF2B5EF4-FFF2-40B4-BE49-F238E27FC236}">
                <a16:creationId xmlns:a16="http://schemas.microsoft.com/office/drawing/2014/main" id="{4168FE31-768D-B948-84D2-8A58C113352F}"/>
              </a:ext>
            </a:extLst>
          </p:cNvPr>
          <p:cNvPicPr>
            <a:picLocks noChangeAspect="1"/>
          </p:cNvPicPr>
          <p:nvPr/>
        </p:nvPicPr>
        <p:blipFill>
          <a:blip r:embed="rId3"/>
          <a:stretch>
            <a:fillRect/>
          </a:stretch>
        </p:blipFill>
        <p:spPr>
          <a:xfrm>
            <a:off x="1567625" y="1875297"/>
            <a:ext cx="530301" cy="601687"/>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43F42054-1571-5E97-6809-744EA21569BC}"/>
                  </a:ext>
                </a:extLst>
              </p:cNvPr>
              <p:cNvSpPr>
                <a:spLocks noGrp="1"/>
              </p:cNvSpPr>
              <p:nvPr>
                <p:ph idx="1"/>
              </p:nvPr>
            </p:nvSpPr>
            <p:spPr>
              <a:xfrm>
                <a:off x="360854" y="746120"/>
                <a:ext cx="11485848" cy="492885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山东潍坊高三期末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常温下，天然水体中的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与空气中的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保持平衡，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的浓度基本无影响。已知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𝐂𝐚𝐂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，常温时测得某溶洞水体中－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的关系如图所示。下列说法正确的是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的变化趋势相同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的二级电离常数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8.3</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点对应溶液中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2lg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43F42054-1571-5E97-6809-744EA21569BC}"/>
                  </a:ext>
                </a:extLst>
              </p:cNvPr>
              <p:cNvSpPr>
                <a:spLocks noGrp="1" noRot="1" noChangeAspect="1" noMove="1" noResize="1" noEditPoints="1" noAdjustHandles="1" noChangeArrowheads="1" noChangeShapeType="1" noTextEdit="1"/>
              </p:cNvSpPr>
              <p:nvPr>
                <p:ph idx="1"/>
              </p:nvPr>
            </p:nvSpPr>
            <p:spPr>
              <a:xfrm>
                <a:off x="360854" y="746120"/>
                <a:ext cx="11485848" cy="4928850"/>
              </a:xfrm>
              <a:blipFill>
                <a:blip r:embed="rId2"/>
                <a:stretch>
                  <a:fillRect l="-796" r="-849"/>
                </a:stretch>
              </a:blipFill>
            </p:spPr>
            <p:txBody>
              <a:bodyPr/>
              <a:lstStyle/>
              <a:p>
                <a:r>
                  <a:rPr lang="zh-CN" altLang="en-US">
                    <a:noFill/>
                  </a:rPr>
                  <a:t> </a:t>
                </a:r>
              </a:p>
            </p:txBody>
          </p:sp>
        </mc:Fallback>
      </mc:AlternateContent>
      <p:pic>
        <p:nvPicPr>
          <p:cNvPr id="11" name="24典例4.EPS" descr="id:2147492773;FounderCES">
            <a:extLst>
              <a:ext uri="{FF2B5EF4-FFF2-40B4-BE49-F238E27FC236}">
                <a16:creationId xmlns:a16="http://schemas.microsoft.com/office/drawing/2014/main" id="{00DE6D8D-6214-39A2-B1A3-CBB736A4FCC2}"/>
              </a:ext>
            </a:extLst>
          </p:cNvPr>
          <p:cNvPicPr>
            <a:picLocks noChangeAspect="1"/>
          </p:cNvPicPr>
          <p:nvPr/>
        </p:nvPicPr>
        <p:blipFill>
          <a:blip r:embed="rId3"/>
          <a:stretch>
            <a:fillRect/>
          </a:stretch>
        </p:blipFill>
        <p:spPr>
          <a:xfrm>
            <a:off x="387229" y="891136"/>
            <a:ext cx="1167995" cy="376726"/>
          </a:xfrm>
          <a:prstGeom prst="rect">
            <a:avLst/>
          </a:prstGeom>
        </p:spPr>
      </p:pic>
      <p:pic>
        <p:nvPicPr>
          <p:cNvPr id="6" name="wht59.jpg" descr="id:2147495219;FounderCES"/>
          <p:cNvPicPr/>
          <p:nvPr/>
        </p:nvPicPr>
        <p:blipFill>
          <a:blip r:embed="rId4"/>
          <a:stretch>
            <a:fillRect/>
          </a:stretch>
        </p:blipFill>
        <p:spPr>
          <a:xfrm>
            <a:off x="7823398" y="2780928"/>
            <a:ext cx="3533342" cy="2485722"/>
          </a:xfrm>
          <a:prstGeom prst="rect">
            <a:avLst/>
          </a:prstGeom>
        </p:spPr>
      </p:pic>
      <p:pic>
        <p:nvPicPr>
          <p:cNvPr id="7" name="图片 6">
            <a:extLst>
              <a:ext uri="{FF2B5EF4-FFF2-40B4-BE49-F238E27FC236}">
                <a16:creationId xmlns:a16="http://schemas.microsoft.com/office/drawing/2014/main" id="{727CC9DC-112F-1186-5A28-175E0604BA3C}"/>
              </a:ext>
            </a:extLst>
          </p:cNvPr>
          <p:cNvPicPr>
            <a:picLocks noChangeAspect="1"/>
          </p:cNvPicPr>
          <p:nvPr/>
        </p:nvPicPr>
        <p:blipFill>
          <a:blip r:embed="rId5"/>
          <a:stretch>
            <a:fillRect/>
          </a:stretch>
        </p:blipFill>
        <p:spPr>
          <a:xfrm>
            <a:off x="360854" y="5574370"/>
            <a:ext cx="1071620" cy="433651"/>
          </a:xfrm>
          <a:prstGeom prst="rect">
            <a:avLst/>
          </a:prstGeom>
        </p:spPr>
      </p:pic>
      <p:sp>
        <p:nvSpPr>
          <p:cNvPr id="5" name="矩形 4"/>
          <p:cNvSpPr/>
          <p:nvPr/>
        </p:nvSpPr>
        <p:spPr>
          <a:xfrm>
            <a:off x="1432474" y="5560362"/>
            <a:ext cx="407484" cy="461665"/>
          </a:xfrm>
          <a:prstGeom prst="rect">
            <a:avLst/>
          </a:prstGeom>
        </p:spPr>
        <p:txBody>
          <a:bodyPr wrap="none">
            <a:spAutoFit/>
          </a:bodyPr>
          <a:lstStyle/>
          <a:p>
            <a:r>
              <a:rPr lang="en-US" altLang="zh-CN" sz="2400">
                <a:solidFill>
                  <a:srgbClr val="000000"/>
                </a:solidFill>
              </a:rPr>
              <a:t>D</a:t>
            </a:r>
            <a:endParaRPr lang="zh-CN" altLang="en-US"/>
          </a:p>
        </p:txBody>
      </p:sp>
    </p:spTree>
    <p:extLst>
      <p:ext uri="{BB962C8B-B14F-4D97-AF65-F5344CB8AC3E}">
        <p14:creationId xmlns:p14="http://schemas.microsoft.com/office/powerpoint/2010/main" val="255079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4EF18DEF-B94A-8635-4733-C76A2099F50F}"/>
                  </a:ext>
                </a:extLst>
              </p:cNvPr>
              <p:cNvSpPr>
                <a:spLocks noGrp="1"/>
              </p:cNvSpPr>
              <p:nvPr>
                <p:ph idx="1"/>
              </p:nvPr>
            </p:nvSpPr>
            <p:spPr>
              <a:xfrm>
                <a:off x="360854" y="746120"/>
                <a:ext cx="11485848" cy="5768246"/>
              </a:xfrm>
            </p:spPr>
            <p:txBody>
              <a:bodyPr/>
              <a:lstStyle/>
              <a:p>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a:solidFill>
                      <a:srgbClr val="000000"/>
                    </a:solidFill>
                    <a:latin typeface="Times New Roman" panose="02020603050405020304" pitchFamily="18" charset="0"/>
                    <a:ea typeface="宋体" panose="02010600030101010101" pitchFamily="2" charset="-122"/>
                  </a:rPr>
                  <a:t>pH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变化对</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25000">
                    <a:solidFill>
                      <a:srgbClr val="000000"/>
                    </a:solidFill>
                    <a:latin typeface="Times New Roman" panose="02020603050405020304" pitchFamily="18" charset="0"/>
                    <a:ea typeface="宋体" panose="02010600030101010101" pitchFamily="2" charset="-122"/>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的浓度基本无影响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en-US" altLang="zh-CN" b="1" smtClean="0">
                    <a:solidFill>
                      <a:srgbClr val="000000"/>
                    </a:solidFill>
                    <a:latin typeface="宋体" panose="02010600030101010101" pitchFamily="2" charset="-122"/>
                    <a:cs typeface="Times New Roman" panose="02020603050405020304" pitchFamily="18" charset="0"/>
                  </a:rPr>
                  <a:t>④</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25000">
                    <a:solidFill>
                      <a:srgbClr val="000000"/>
                    </a:solidFill>
                    <a:latin typeface="Times New Roman" panose="02020603050405020304" pitchFamily="18" charset="0"/>
                    <a:ea typeface="宋体" panose="02010600030101010101" pitchFamily="2" charset="-122"/>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根据图像可知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a:t>
                </a:r>
                <a:r>
                  <a:rPr lang="en-US" altLang="zh-CN" b="1" spc="-100">
                    <a:solidFill>
                      <a:srgbClr val="000000"/>
                    </a:solidFill>
                    <a:latin typeface="Times New Roman" panose="02020603050405020304" pitchFamily="18" charset="0"/>
                    <a:ea typeface="宋体" panose="02010600030101010101" pitchFamily="2" charset="-122"/>
                  </a:rPr>
                  <a:t>pH</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碱性</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HC</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浓度都增大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而曲线</a:t>
                </a:r>
                <a:r>
                  <a:rPr lang="en-US" altLang="zh-CN" b="1">
                    <a:solidFill>
                      <a:srgbClr val="000000"/>
                    </a:solidFill>
                    <a:latin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rPr>
                  <a:t>pH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也产生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因此曲线</a:t>
                </a:r>
                <a:r>
                  <a:rPr lang="en-US" altLang="zh-CN" b="1">
                    <a:solidFill>
                      <a:srgbClr val="000000"/>
                    </a:solidFill>
                    <a:latin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b="1">
                    <a:solidFill>
                      <a:srgbClr val="000000"/>
                    </a:solidFill>
                    <a:latin typeface="Times New Roman" panose="02020603050405020304" pitchFamily="18" charset="0"/>
                    <a:ea typeface="宋体" panose="02010600030101010101" pitchFamily="2" charset="-122"/>
                  </a:rPr>
                  <a:t>HC</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a:solidFill>
                      <a:srgbClr val="000000"/>
                    </a:solidFill>
                    <a:latin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b="1">
                    <a:solidFill>
                      <a:srgbClr val="000000"/>
                    </a:solidFill>
                    <a:latin typeface="Times New Roman" panose="02020603050405020304" pitchFamily="18" charset="0"/>
                    <a:ea typeface="宋体" panose="02010600030101010101" pitchFamily="2" charset="-122"/>
                  </a:rPr>
                  <a:t>C</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b="1">
                    <a:solidFill>
                      <a:srgbClr val="000000"/>
                    </a:solidFill>
                    <a:latin typeface="Times New Roman" panose="02020603050405020304" pitchFamily="18" charset="0"/>
                    <a:ea typeface="宋体" panose="02010600030101010101" pitchFamily="2" charset="-122"/>
                  </a:rPr>
                  <a:t>C</a:t>
                </a:r>
                <a14:m>
                  <m:oMath xmlns:m="http://schemas.openxmlformats.org/officeDocument/2006/math">
                    <m:sSup>
                      <m:sSupPr>
                        <m:ctrlPr>
                          <a:rPr lang="zh-CN" altLang="zh-CN" b="1" i="1" spc="-100">
                            <a:latin typeface="Cambria Math" panose="02040503050406030204" pitchFamily="18" charset="0"/>
                            <a:ea typeface="Cambria Math" panose="02040503050406030204" pitchFamily="18" charset="0"/>
                          </a:rPr>
                        </m:ctrlPr>
                      </m:sSupPr>
                      <m:e>
                        <m:sSup>
                          <m:sSupPr>
                            <m:ctrlPr>
                              <a:rPr lang="zh-CN" altLang="zh-CN" b="1" i="1" spc="-100">
                                <a:latin typeface="Cambria Math" panose="02040503050406030204" pitchFamily="18" charset="0"/>
                                <a:ea typeface="Cambria Math" panose="020405030504060302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sup>
                        <m:r>
                          <a:rPr lang="en-US" altLang="zh-CN" b="1" i="0"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spc="-100">
                    <a:solidFill>
                      <a:srgbClr val="000000"/>
                    </a:solidFill>
                    <a:latin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zh-CN" altLang="zh-CN" b="1" spc="-100">
                    <a:solidFill>
                      <a:srgbClr val="000000"/>
                    </a:solidFill>
                    <a:ea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rPr>
                  <a:t>H</a:t>
                </a:r>
                <a:r>
                  <a:rPr lang="en-US" altLang="zh-CN" b="1" spc="-100" baseline="-25000">
                    <a:solidFill>
                      <a:srgbClr val="000000"/>
                    </a:solidFill>
                    <a:latin typeface="Times New Roman" panose="02020603050405020304" pitchFamily="18" charset="0"/>
                    <a:ea typeface="宋体" panose="02010600030101010101" pitchFamily="2" charset="-122"/>
                  </a:rPr>
                  <a:t>2</a:t>
                </a:r>
                <a:r>
                  <a:rPr lang="en-US" altLang="zh-CN" b="1" spc="-100">
                    <a:solidFill>
                      <a:srgbClr val="000000"/>
                    </a:solidFill>
                    <a:latin typeface="Times New Roman" panose="02020603050405020304" pitchFamily="18" charset="0"/>
                    <a:ea typeface="宋体" panose="02010600030101010101" pitchFamily="2" charset="-122"/>
                  </a:rPr>
                  <a:t>CO</a:t>
                </a:r>
                <a:r>
                  <a:rPr lang="en-US" altLang="zh-CN" b="1" spc="-100" baseline="-25000">
                    <a:solidFill>
                      <a:srgbClr val="000000"/>
                    </a:solidFill>
                    <a:latin typeface="Times New Roman" panose="02020603050405020304" pitchFamily="18" charset="0"/>
                    <a:ea typeface="宋体" panose="02010600030101010101" pitchFamily="2" charset="-122"/>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的交点处</a:t>
                </a:r>
                <a:r>
                  <a:rPr lang="en-US" altLang="zh-CN" b="1" i="1" spc="-100">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b="1" i="1" spc="-100">
                            <a:latin typeface="Cambria Math" panose="02040503050406030204" pitchFamily="18" charset="0"/>
                            <a:ea typeface="Cambria Math" panose="02040503050406030204" pitchFamily="18" charset="0"/>
                          </a:rPr>
                        </m:ctrlPr>
                      </m:d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m:t>
                        </m:r>
                        <m:sSubSup>
                          <m:sSubSupPr>
                            <m:ctrlPr>
                              <a:rPr lang="zh-CN" altLang="zh-CN" b="1" i="1" spc="-100">
                                <a:latin typeface="Cambria Math" panose="02040503050406030204" pitchFamily="18" charset="0"/>
                                <a:ea typeface="Cambria Math" panose="020405030504060302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smtClean="0">
                    <a:solidFill>
                      <a:srgbClr val="000000"/>
                    </a:solidFill>
                    <a:ea typeface="宋体" panose="02010600030101010101" pitchFamily="2" charset="-122"/>
                    <a:cs typeface="Times New Roman" panose="02020603050405020304" pitchFamily="18" charset="0"/>
                  </a:rPr>
                  <a:t>＝</a:t>
                </a:r>
                <a:endParaRPr lang="en-US" altLang="zh-CN" b="1" smtClean="0">
                  <a:solidFill>
                    <a:srgbClr val="000000"/>
                  </a:solidFill>
                  <a:ea typeface="宋体" panose="02010600030101010101" pitchFamily="2" charset="-122"/>
                  <a:cs typeface="Times New Roman" panose="02020603050405020304" pitchFamily="18" charset="0"/>
                </a:endParaRPr>
              </a:p>
              <a:p>
                <a:r>
                  <a:rPr lang="en-US" altLang="zh-CN" b="1" i="1" smtClean="0">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b="1" i="1">
                            <a:latin typeface="Cambria Math" panose="02040503050406030204" pitchFamily="18" charset="0"/>
                            <a:ea typeface="Cambria Math" panose="02040503050406030204" pitchFamily="18" charset="0"/>
                          </a:rPr>
                        </m:ctrlPr>
                      </m:dPr>
                      <m:e>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K</a:t>
                </a:r>
                <a:r>
                  <a:rPr lang="en-US" altLang="zh-CN" b="1" baseline="-25000">
                    <a:solidFill>
                      <a:srgbClr val="000000"/>
                    </a:solidFill>
                    <a:latin typeface="Times New Roman" panose="02020603050405020304" pitchFamily="18" charset="0"/>
                    <a:ea typeface="宋体" panose="02010600030101010101" pitchFamily="2" charset="-122"/>
                  </a:rPr>
                  <a:t>a1</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cs typeface="Times New Roman" panose="02020603050405020304" pitchFamily="18" charset="0"/>
                          </a:rPr>
                          <m:t>(</m:t>
                        </m:r>
                        <m:sSup>
                          <m:sSupPr>
                            <m:ctrlPr>
                              <a:rPr lang="zh-CN" altLang="zh-CN" b="1" i="1">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m:t>
                        </m:r>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宋体" panose="02010600030101010101" pitchFamily="2" charset="-122"/>
                            <a:cs typeface="Times New Roman" panose="02020603050405020304" pitchFamily="18" charset="0"/>
                          </a:rPr>
                          <m:t>)</m:t>
                        </m:r>
                      </m:den>
                    </m:f>
                  </m:oMath>
                </a14:m>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c</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10</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6.3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a:solidFill>
                      <a:srgbClr val="000000"/>
                    </a:solidFill>
                    <a:latin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a:solidFill>
                      <a:srgbClr val="000000"/>
                    </a:solidFill>
                    <a:latin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的交点处</a:t>
                </a:r>
                <a:r>
                  <a:rPr lang="en-US" altLang="zh-CN"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b="1" i="1">
                            <a:latin typeface="Cambria Math" panose="02040503050406030204" pitchFamily="18" charset="0"/>
                            <a:ea typeface="Cambria Math" panose="020405030504060302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m:t>
                        </m:r>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b="1" i="1">
                            <a:latin typeface="Cambria Math" panose="02040503050406030204" pitchFamily="18" charset="0"/>
                            <a:ea typeface="Cambria Math" panose="020405030504060302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K</a:t>
                </a:r>
                <a:r>
                  <a:rPr lang="en-US" altLang="zh-CN" b="1" baseline="-25000">
                    <a:solidFill>
                      <a:srgbClr val="000000"/>
                    </a:solidFill>
                    <a:latin typeface="Times New Roman" panose="02020603050405020304" pitchFamily="18" charset="0"/>
                    <a:ea typeface="宋体" panose="02010600030101010101" pitchFamily="2" charset="-122"/>
                  </a:rPr>
                  <a:t>a2</a:t>
                </a:r>
                <a:r>
                  <a:rPr lang="zh-CN" altLang="zh-CN" b="1">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cs typeface="Times New Roman" panose="02020603050405020304" pitchFamily="18" charset="0"/>
                          </a:rPr>
                          <m:t>(</m:t>
                        </m:r>
                        <m:sSup>
                          <m:sSupPr>
                            <m:ctrlPr>
                              <a:rPr lang="zh-CN" altLang="zh-CN" b="1" i="1">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m:t>
                        </m:r>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cs typeface="Times New Roman" panose="02020603050405020304" pitchFamily="18" charset="0"/>
                          </a:rPr>
                          <m:t>)</m:t>
                        </m:r>
                      </m:den>
                    </m:f>
                  </m:oMath>
                </a14:m>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c</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10</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10.3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a:solidFill>
                      <a:srgbClr val="000000"/>
                    </a:solidFill>
                    <a:latin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b="1">
                    <a:solidFill>
                      <a:srgbClr val="000000"/>
                    </a:solidFill>
                    <a:latin typeface="Times New Roman" panose="02020603050405020304" pitchFamily="18" charset="0"/>
                    <a:ea typeface="宋体" panose="02010600030101010101" pitchFamily="2" charset="-122"/>
                  </a:rPr>
                  <a:t>HC</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b="1">
                    <a:solidFill>
                      <a:srgbClr val="000000"/>
                    </a:solidFill>
                    <a:latin typeface="Times New Roman" panose="02020603050405020304" pitchFamily="18" charset="0"/>
                    <a:ea typeface="宋体" panose="02010600030101010101" pitchFamily="2" charset="-122"/>
                  </a:rPr>
                  <a:t>Ca</a:t>
                </a:r>
                <a:r>
                  <a:rPr lang="en-US" altLang="zh-CN" b="1" baseline="30000">
                    <a:solidFill>
                      <a:srgbClr val="000000"/>
                    </a:solidFill>
                    <a:latin typeface="Times New Roman" panose="02020603050405020304" pitchFamily="18" charset="0"/>
                    <a:ea typeface="宋体" panose="02010600030101010101" pitchFamily="2" charset="-122"/>
                  </a:rPr>
                  <a:t>2</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ea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rPr>
                  <a:t>c</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HC</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rPr>
                  <a:t>c</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Ca</a:t>
                </a:r>
                <a:r>
                  <a:rPr lang="en-US" altLang="zh-CN" b="1" baseline="30000">
                    <a:solidFill>
                      <a:srgbClr val="000000"/>
                    </a:solidFill>
                    <a:latin typeface="Times New Roman" panose="02020603050405020304" pitchFamily="18" charset="0"/>
                    <a:ea typeface="宋体" panose="02010600030101010101" pitchFamily="2" charset="-122"/>
                  </a:rPr>
                  <a:t>2</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的变化趋势不相同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K</a:t>
                </a:r>
                <a:r>
                  <a:rPr lang="en-US" altLang="zh-CN" b="1" baseline="-25000">
                    <a:solidFill>
                      <a:srgbClr val="000000"/>
                    </a:solidFill>
                    <a:latin typeface="Times New Roman" panose="02020603050405020304" pitchFamily="18" charset="0"/>
                    <a:ea typeface="宋体" panose="02010600030101010101" pitchFamily="2" charset="-122"/>
                  </a:rPr>
                  <a:t>a2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10</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10.3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mc:Choice>
        <mc:Fallback xmlns="">
          <p:sp>
            <p:nvSpPr>
              <p:cNvPr id="2" name="内容占位符 1">
                <a:extLst>
                  <a:ext uri="{FF2B5EF4-FFF2-40B4-BE49-F238E27FC236}">
                    <a16:creationId xmlns:a16="http://schemas.microsoft.com/office/drawing/2014/main" id="{4EF18DEF-B94A-8635-4733-C76A2099F50F}"/>
                  </a:ext>
                </a:extLst>
              </p:cNvPr>
              <p:cNvSpPr>
                <a:spLocks noGrp="1" noRot="1" noChangeAspect="1" noMove="1" noResize="1" noEditPoints="1" noAdjustHandles="1" noChangeArrowheads="1" noChangeShapeType="1" noTextEdit="1"/>
              </p:cNvSpPr>
              <p:nvPr>
                <p:ph idx="1"/>
              </p:nvPr>
            </p:nvSpPr>
            <p:spPr>
              <a:xfrm>
                <a:off x="360854" y="746120"/>
                <a:ext cx="11485848" cy="5768246"/>
              </a:xfrm>
              <a:blipFill>
                <a:blip r:embed="rId2"/>
                <a:stretch>
                  <a:fillRect l="-796" r="-3556" b="-317"/>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BE7F38F7-DD22-BD96-D730-313123BBF0E3}"/>
              </a:ext>
            </a:extLst>
          </p:cNvPr>
          <p:cNvPicPr>
            <a:picLocks noChangeAspect="1"/>
          </p:cNvPicPr>
          <p:nvPr/>
        </p:nvPicPr>
        <p:blipFill>
          <a:blip r:embed="rId3"/>
          <a:stretch>
            <a:fillRect/>
          </a:stretch>
        </p:blipFill>
        <p:spPr>
          <a:xfrm>
            <a:off x="360854" y="845338"/>
            <a:ext cx="1034406" cy="468411"/>
          </a:xfrm>
          <a:prstGeom prst="rect">
            <a:avLst/>
          </a:prstGeom>
        </p:spPr>
      </p:pic>
      <p:pic>
        <p:nvPicPr>
          <p:cNvPr id="4" name="wht59.jpg" descr="id:2147495219;FounderCES"/>
          <p:cNvPicPr/>
          <p:nvPr/>
        </p:nvPicPr>
        <p:blipFill>
          <a:blip r:embed="rId4"/>
          <a:stretch>
            <a:fillRect/>
          </a:stretch>
        </p:blipFill>
        <p:spPr>
          <a:xfrm>
            <a:off x="8039422" y="1141023"/>
            <a:ext cx="3533342" cy="2485722"/>
          </a:xfrm>
          <a:prstGeom prst="rect">
            <a:avLst/>
          </a:prstGeom>
        </p:spPr>
      </p:pic>
    </p:spTree>
    <p:extLst>
      <p:ext uri="{BB962C8B-B14F-4D97-AF65-F5344CB8AC3E}">
        <p14:creationId xmlns:p14="http://schemas.microsoft.com/office/powerpoint/2010/main" val="34380811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84891"/>
              </a:xfrm>
            </p:spPr>
            <p:txBody>
              <a:bodyPr/>
              <a:lstStyle/>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endPar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𝐂𝐚𝐂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𝐚𝟏</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𝐚𝟏</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2lg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84891"/>
              </a:xfrm>
              <a:blipFill>
                <a:blip r:embed="rId2"/>
                <a:stretch>
                  <a:fillRect l="-796" r="-849"/>
                </a:stretch>
              </a:blipFill>
            </p:spPr>
            <p:txBody>
              <a:bodyPr/>
              <a:lstStyle/>
              <a:p>
                <a:r>
                  <a:rPr lang="zh-CN" altLang="en-US">
                    <a:noFill/>
                  </a:rPr>
                  <a:t> </a:t>
                </a:r>
              </a:p>
            </p:txBody>
          </p:sp>
        </mc:Fallback>
      </mc:AlternateContent>
      <p:pic>
        <p:nvPicPr>
          <p:cNvPr id="3" name="wht59.jpg" descr="id:2147495219;FounderCES"/>
          <p:cNvPicPr/>
          <p:nvPr/>
        </p:nvPicPr>
        <p:blipFill>
          <a:blip r:embed="rId3"/>
          <a:stretch>
            <a:fillRect/>
          </a:stretch>
        </p:blipFill>
        <p:spPr>
          <a:xfrm>
            <a:off x="8039422" y="776400"/>
            <a:ext cx="3245310" cy="2283090"/>
          </a:xfrm>
          <a:prstGeom prst="rect">
            <a:avLst/>
          </a:prstGeom>
        </p:spPr>
      </p:pic>
    </p:spTree>
    <p:extLst>
      <p:ext uri="{BB962C8B-B14F-4D97-AF65-F5344CB8AC3E}">
        <p14:creationId xmlns:p14="http://schemas.microsoft.com/office/powerpoint/2010/main" val="18163645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871177-CAE7-3791-4F26-68E21409A427}"/>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5FDC6D86-FFBE-F106-C660-08B480C29658}"/>
              </a:ext>
            </a:extLst>
          </p:cNvPr>
          <p:cNvPicPr>
            <a:picLocks noChangeAspect="1"/>
          </p:cNvPicPr>
          <p:nvPr/>
        </p:nvPicPr>
        <p:blipFill>
          <a:blip r:embed="rId2"/>
          <a:stretch>
            <a:fillRect/>
          </a:stretch>
        </p:blipFill>
        <p:spPr>
          <a:xfrm>
            <a:off x="396840" y="872548"/>
            <a:ext cx="11386998" cy="5598040"/>
          </a:xfrm>
          <a:prstGeom prst="rect">
            <a:avLst/>
          </a:prstGeom>
        </p:spPr>
      </p:pic>
      <p:sp>
        <p:nvSpPr>
          <p:cNvPr id="5" name="内容占位符 4">
            <a:extLst>
              <a:ext uri="{FF2B5EF4-FFF2-40B4-BE49-F238E27FC236}">
                <a16:creationId xmlns:a16="http://schemas.microsoft.com/office/drawing/2014/main" id="{2440F2BA-485B-9F20-0B4E-4059337A9D3C}"/>
              </a:ext>
            </a:extLst>
          </p:cNvPr>
          <p:cNvSpPr>
            <a:spLocks noGrp="1"/>
          </p:cNvSpPr>
          <p:nvPr>
            <p:ph idx="1"/>
          </p:nvPr>
        </p:nvSpPr>
        <p:spPr>
          <a:xfrm>
            <a:off x="360854" y="836712"/>
            <a:ext cx="11485848" cy="5562228"/>
          </a:xfrm>
        </p:spPr>
        <p:txBody>
          <a:bodyPr/>
          <a:lstStyle/>
          <a:p>
            <a:pPr hangingPunct="0">
              <a:spcAft>
                <a:spcPts val="0"/>
              </a:spcAft>
            </a:pP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分析沉淀溶解平衡图像的三步骤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第一步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明确图像中横、纵坐标的含义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横、纵坐标通常是难溶物溶解后电离出的离子浓度或其对数或其负对数。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第二步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理解图像中线上点、线外点的含义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曲线上任意一点都达到了沉淀溶解平衡状态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。在温度不变时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无论改变哪种离子的浓度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另一种离子的浓度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只能在曲线上变化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不会出现在曲线外。当横、纵坐标为离子浓度或其对数时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则曲线上方区域的点均为过饱和溶液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曲线下方区域的点均为不饱和溶液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当横、纵坐标为离子浓度负对数时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则刚好与上述情况相反。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EPS" descr="id:2147493056;FounderCES">
            <a:extLst>
              <a:ext uri="{FF2B5EF4-FFF2-40B4-BE49-F238E27FC236}">
                <a16:creationId xmlns:a16="http://schemas.microsoft.com/office/drawing/2014/main" id="{D479CAB2-2B09-C284-0078-8C08E2B4F314}"/>
              </a:ext>
            </a:extLst>
          </p:cNvPr>
          <p:cNvPicPr>
            <a:picLocks noChangeAspect="1"/>
          </p:cNvPicPr>
          <p:nvPr/>
        </p:nvPicPr>
        <p:blipFill>
          <a:blip r:embed="rId3"/>
          <a:stretch>
            <a:fillRect/>
          </a:stretch>
        </p:blipFill>
        <p:spPr>
          <a:xfrm>
            <a:off x="406574" y="909010"/>
            <a:ext cx="1935590" cy="440550"/>
          </a:xfrm>
          <a:prstGeom prst="rect">
            <a:avLst/>
          </a:prstGeom>
        </p:spPr>
      </p:pic>
    </p:spTree>
    <p:extLst>
      <p:ext uri="{BB962C8B-B14F-4D97-AF65-F5344CB8AC3E}">
        <p14:creationId xmlns:p14="http://schemas.microsoft.com/office/powerpoint/2010/main" val="25569436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5FDC6D86-FFBE-F106-C660-08B480C29658}"/>
              </a:ext>
            </a:extLst>
          </p:cNvPr>
          <p:cNvPicPr>
            <a:picLocks noChangeAspect="1"/>
          </p:cNvPicPr>
          <p:nvPr/>
        </p:nvPicPr>
        <p:blipFill>
          <a:blip r:embed="rId2"/>
          <a:stretch>
            <a:fillRect/>
          </a:stretch>
        </p:blipFill>
        <p:spPr>
          <a:xfrm>
            <a:off x="396840" y="872548"/>
            <a:ext cx="11386998" cy="2665811"/>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第三步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抓住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结合选项分析判断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溶液在蒸发时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离子浓度的变化分两种情况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原溶液不饱和时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离子浓度都增大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原溶液饱和时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离子浓度都不变。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溶度积常数只是温度的函数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与溶液中溶质的离子浓度无关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在同一曲线上的点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溶度积常数相同。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93058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9D55E53-6039-1C58-460B-BF3265A9285D}"/>
              </a:ext>
            </a:extLst>
          </p:cNvPr>
          <p:cNvSpPr>
            <a:spLocks noGrp="1"/>
          </p:cNvSpPr>
          <p:nvPr>
            <p:ph idx="1"/>
          </p:nvPr>
        </p:nvSpPr>
        <p:spPr>
          <a:xfrm>
            <a:off x="360854" y="1600752"/>
            <a:ext cx="11485848" cy="3900235"/>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氧化还原滴定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以氧化剂或还原剂为滴定剂，直接滴定一些具有还原性或氧化性的物质，或者间接滴定一些本身并没有还原性或氧化性，但能与某些还原剂或氧化剂反应的物质。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试剂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常见用于滴定的氧化剂：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常见用于滴定的还原剂：亚铁盐、草酸、维生素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情境通.EPS" descr="id:2147492999;FounderCES">
            <a:extLst>
              <a:ext uri="{FF2B5EF4-FFF2-40B4-BE49-F238E27FC236}">
                <a16:creationId xmlns:a16="http://schemas.microsoft.com/office/drawing/2014/main" id="{D1473F20-1612-EB56-2BDB-70D336D4A83C}"/>
              </a:ext>
            </a:extLst>
          </p:cNvPr>
          <p:cNvPicPr>
            <a:picLocks noChangeAspect="1"/>
          </p:cNvPicPr>
          <p:nvPr/>
        </p:nvPicPr>
        <p:blipFill>
          <a:blip r:embed="rId2"/>
          <a:stretch>
            <a:fillRect/>
          </a:stretch>
        </p:blipFill>
        <p:spPr>
          <a:xfrm>
            <a:off x="3286894" y="864691"/>
            <a:ext cx="5616624" cy="569114"/>
          </a:xfrm>
          <a:prstGeom prst="rect">
            <a:avLst/>
          </a:prstGeom>
        </p:spPr>
      </p:pic>
      <p:pic>
        <p:nvPicPr>
          <p:cNvPr id="4" name="情境1.EPS" descr="id:2147493006;FounderCES">
            <a:extLst>
              <a:ext uri="{FF2B5EF4-FFF2-40B4-BE49-F238E27FC236}">
                <a16:creationId xmlns:a16="http://schemas.microsoft.com/office/drawing/2014/main" id="{C588C59F-4688-B291-EE26-E0F2CDA23D74}"/>
              </a:ext>
            </a:extLst>
          </p:cNvPr>
          <p:cNvPicPr>
            <a:picLocks noChangeAspect="1"/>
          </p:cNvPicPr>
          <p:nvPr/>
        </p:nvPicPr>
        <p:blipFill>
          <a:blip r:embed="rId3"/>
          <a:stretch>
            <a:fillRect/>
          </a:stretch>
        </p:blipFill>
        <p:spPr>
          <a:xfrm>
            <a:off x="359198" y="1779063"/>
            <a:ext cx="952500" cy="334537"/>
          </a:xfrm>
          <a:prstGeom prst="rect">
            <a:avLst/>
          </a:prstGeom>
        </p:spPr>
      </p:pic>
    </p:spTree>
    <p:extLst>
      <p:ext uri="{BB962C8B-B14F-4D97-AF65-F5344CB8AC3E}">
        <p14:creationId xmlns:p14="http://schemas.microsoft.com/office/powerpoint/2010/main" val="24611588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指示剂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氧化还原滴定法的指示剂有三类。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氧化还原指示剂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专用指示剂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，如在碘量法滴定中，可溶性淀粉溶液遇碘标准溶液变蓝。</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自身指示剂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，如酸性高锰酸钾标准溶液滴定草酸，滴定终点时溶液呈浅红色。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71208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11616"/>
                <a:ext cx="11485848" cy="5924442"/>
              </a:xfrm>
            </p:spPr>
            <p:txBody>
              <a:bodyPr/>
              <a:lstStyle/>
              <a:p>
                <a:pPr hangingPunct="0">
                  <a:lnSpc>
                    <a:spcPct val="14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实例</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滴定</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2Mn</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2Mn</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指示剂：酸性</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溶液本身呈紫红色，不用另外选择指示剂，当滴入</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最后半滴</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酸性</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溶液，溶液由</a:t>
                </a:r>
                <a:r>
                  <a:rPr lang="zh-CN" altLang="zh-CN" sz="2200" b="1" spc="-1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无色</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变为</a:t>
                </a:r>
                <a:r>
                  <a:rPr lang="zh-CN" altLang="zh-CN" sz="2200" b="1" spc="-1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浅红色</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zh-CN" altLang="zh-CN" sz="2200" b="1" spc="-1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半分钟</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内不褪色，说明达到滴定终点。</a:t>
                </a:r>
                <a:endParaRPr lang="zh-CN" altLang="zh-CN" sz="2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滴定碘液</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2NaI</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指示剂：用淀粉作指示剂，当滴入最后半滴</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溶液，溶液的蓝色褪去，且半分钟内不恢复原色，说明达到滴定终点。</a:t>
                </a: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t>5</a:t>
                </a:r>
                <a:r>
                  <a:rPr lang="en-US" altLang="zh-CN" sz="2200" b="1">
                    <a:latin typeface="宋体" panose="02010600030101010101" pitchFamily="2" charset="-122"/>
                    <a:ea typeface="宋体" panose="02010600030101010101" pitchFamily="2" charset="-122"/>
                  </a:rPr>
                  <a:t>.</a:t>
                </a:r>
                <a:r>
                  <a:rPr lang="zh-CN" altLang="zh-CN" sz="2200" b="1">
                    <a:latin typeface="黑体" panose="02010609060101010101" pitchFamily="49" charset="-122"/>
                    <a:ea typeface="黑体" panose="02010609060101010101" pitchFamily="49" charset="-122"/>
                  </a:rPr>
                  <a:t>仪器</a:t>
                </a:r>
                <a:endParaRPr lang="zh-CN" altLang="zh-CN" sz="2200">
                  <a:latin typeface="黑体" panose="02010609060101010101" pitchFamily="49" charset="-122"/>
                  <a:ea typeface="黑体" panose="02010609060101010101" pitchFamily="49" charset="-122"/>
                </a:endParaRPr>
              </a:p>
              <a:p>
                <a:pPr hangingPunct="0">
                  <a:lnSpc>
                    <a:spcPct val="140000"/>
                  </a:lnSpc>
                </a:pPr>
                <a:r>
                  <a:rPr lang="zh-CN" altLang="zh-CN" sz="2200" b="1"/>
                  <a:t>酸式滴定管：酸性、氧化性的试剂</a:t>
                </a:r>
                <a:r>
                  <a:rPr lang="en-US" altLang="zh-CN" sz="2200" b="1"/>
                  <a:t>(</a:t>
                </a:r>
                <a:r>
                  <a:rPr lang="zh-CN" altLang="zh-CN" sz="2200" b="1"/>
                  <a:t>酸性</a:t>
                </a:r>
                <a:r>
                  <a:rPr lang="en-US" altLang="zh-CN" sz="2200" b="1"/>
                  <a:t>KMnO</a:t>
                </a:r>
                <a:r>
                  <a:rPr lang="en-US" altLang="zh-CN" sz="2200" b="1" baseline="-25000"/>
                  <a:t>4</a:t>
                </a:r>
                <a:r>
                  <a:rPr lang="zh-CN" altLang="zh-CN" sz="2200" b="1"/>
                  <a:t>、</a:t>
                </a:r>
                <a:r>
                  <a:rPr lang="en-US" altLang="zh-CN" sz="2200" b="1"/>
                  <a:t>K</a:t>
                </a:r>
                <a:r>
                  <a:rPr lang="en-US" altLang="zh-CN" sz="2200" b="1" baseline="-25000"/>
                  <a:t>2</a:t>
                </a:r>
                <a:r>
                  <a:rPr lang="en-US" altLang="zh-CN" sz="2200" b="1"/>
                  <a:t>Cr</a:t>
                </a:r>
                <a:r>
                  <a:rPr lang="en-US" altLang="zh-CN" sz="2200" b="1" baseline="-25000"/>
                  <a:t>2</a:t>
                </a:r>
                <a:r>
                  <a:rPr lang="en-US" altLang="zh-CN" sz="2200" b="1"/>
                  <a:t>O</a:t>
                </a:r>
                <a:r>
                  <a:rPr lang="en-US" altLang="zh-CN" sz="2200" b="1" baseline="-25000"/>
                  <a:t>7</a:t>
                </a:r>
                <a:r>
                  <a:rPr lang="zh-CN" altLang="zh-CN" sz="2200" b="1"/>
                  <a:t>、碘液</a:t>
                </a:r>
                <a:r>
                  <a:rPr lang="en-US" altLang="zh-CN" sz="2200" b="1"/>
                  <a:t>)</a:t>
                </a:r>
                <a:endParaRPr lang="zh-CN" altLang="zh-CN" sz="2200"/>
              </a:p>
              <a:p>
                <a:pPr hangingPunct="0">
                  <a:lnSpc>
                    <a:spcPct val="140000"/>
                  </a:lnSpc>
                </a:pPr>
                <a:r>
                  <a:rPr lang="zh-CN" altLang="zh-CN" sz="2200" b="1"/>
                  <a:t>碱式滴定管：碱性的试剂</a:t>
                </a:r>
                <a:r>
                  <a:rPr lang="en-US" altLang="zh-CN" sz="2200" b="1"/>
                  <a:t>(Na</a:t>
                </a:r>
                <a:r>
                  <a:rPr lang="en-US" altLang="zh-CN" sz="2200" b="1" baseline="-25000"/>
                  <a:t>2</a:t>
                </a:r>
                <a:r>
                  <a:rPr lang="en-US" altLang="zh-CN" sz="2200" b="1"/>
                  <a:t>S</a:t>
                </a:r>
                <a:r>
                  <a:rPr lang="en-US" altLang="zh-CN" sz="2200" b="1" baseline="-25000"/>
                  <a:t>2</a:t>
                </a:r>
                <a:r>
                  <a:rPr lang="en-US" altLang="zh-CN" sz="2200" b="1"/>
                  <a:t>O</a:t>
                </a:r>
                <a:r>
                  <a:rPr lang="en-US" altLang="zh-CN" sz="2200" b="1" baseline="-25000"/>
                  <a:t>3</a:t>
                </a:r>
                <a:r>
                  <a:rPr lang="en-US" altLang="zh-CN" sz="2200" b="1"/>
                  <a:t>)</a:t>
                </a:r>
                <a:endParaRPr lang="zh-CN" altLang="zh-CN" sz="2200"/>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11616"/>
                <a:ext cx="11485848" cy="5924442"/>
              </a:xfrm>
              <a:blipFill>
                <a:blip r:embed="rId2"/>
                <a:stretch>
                  <a:fillRect l="-690" r="-690" b="-113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714483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D47FFE00-B12F-FD39-AA17-2CEEEE77CF53}"/>
              </a:ext>
            </a:extLst>
          </p:cNvPr>
          <p:cNvPicPr>
            <a:picLocks noChangeAspect="1"/>
          </p:cNvPicPr>
          <p:nvPr/>
        </p:nvPicPr>
        <p:blipFill>
          <a:blip r:embed="rId2"/>
          <a:stretch>
            <a:fillRect/>
          </a:stretch>
        </p:blipFill>
        <p:spPr>
          <a:xfrm>
            <a:off x="360854" y="1007130"/>
            <a:ext cx="11485848" cy="3862030"/>
          </a:xfrm>
          <a:prstGeom prst="rect">
            <a:avLst/>
          </a:prstGeom>
        </p:spPr>
      </p:pic>
      <p:pic>
        <p:nvPicPr>
          <p:cNvPr id="5" name="拓展.EPS" descr="id:2147495261;FounderCES"/>
          <p:cNvPicPr>
            <a:picLocks noGrp="1"/>
          </p:cNvPicPr>
          <p:nvPr>
            <p:ph idx="1"/>
          </p:nvPr>
        </p:nvPicPr>
        <p:blipFill>
          <a:blip r:embed="rId3"/>
          <a:stretch>
            <a:fillRect/>
          </a:stretch>
        </p:blipFill>
        <p:spPr>
          <a:xfrm>
            <a:off x="360854" y="1098315"/>
            <a:ext cx="1359237" cy="379418"/>
          </a:xfrm>
          <a:prstGeom prst="rect">
            <a:avLst/>
          </a:prstGeom>
        </p:spPr>
      </p:pic>
      <p:sp>
        <p:nvSpPr>
          <p:cNvPr id="7" name="内容占位符 2">
            <a:extLst>
              <a:ext uri="{FF2B5EF4-FFF2-40B4-BE49-F238E27FC236}">
                <a16:creationId xmlns:a16="http://schemas.microsoft.com/office/drawing/2014/main" id="{32BC1EA5-31CF-8A96-CD95-1AB7FB90EE45}"/>
              </a:ext>
            </a:extLst>
          </p:cNvPr>
          <p:cNvSpPr txBox="1">
            <a:spLocks/>
          </p:cNvSpPr>
          <p:nvPr/>
        </p:nvSpPr>
        <p:spPr bwMode="auto">
          <a:xfrm>
            <a:off x="1720090" y="944965"/>
            <a:ext cx="101266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氧化还原滴定的种类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8" name="表格 7"/>
              <p:cNvGraphicFramePr>
                <a:graphicFrameLocks noGrp="1"/>
              </p:cNvGraphicFramePr>
              <p:nvPr>
                <p:extLst>
                  <p:ext uri="{D42A27DB-BD31-4B8C-83A1-F6EECF244321}">
                    <p14:modId xmlns:p14="http://schemas.microsoft.com/office/powerpoint/2010/main" val="4198988129"/>
                  </p:ext>
                </p:extLst>
              </p:nvPr>
            </p:nvGraphicFramePr>
            <p:xfrm>
              <a:off x="550590" y="1654095"/>
              <a:ext cx="11161240" cy="2976164"/>
            </p:xfrm>
            <a:graphic>
              <a:graphicData uri="http://schemas.openxmlformats.org/drawingml/2006/table">
                <a:tbl>
                  <a:tblPr firstRow="1" firstCol="1" bandRow="1"/>
                  <a:tblGrid>
                    <a:gridCol w="819030">
                      <a:extLst>
                        <a:ext uri="{9D8B030D-6E8A-4147-A177-3AD203B41FA5}">
                          <a16:colId xmlns:a16="http://schemas.microsoft.com/office/drawing/2014/main" val="1125216126"/>
                        </a:ext>
                      </a:extLst>
                    </a:gridCol>
                    <a:gridCol w="1611615">
                      <a:extLst>
                        <a:ext uri="{9D8B030D-6E8A-4147-A177-3AD203B41FA5}">
                          <a16:colId xmlns:a16="http://schemas.microsoft.com/office/drawing/2014/main" val="1304408934"/>
                        </a:ext>
                      </a:extLst>
                    </a:gridCol>
                    <a:gridCol w="6959246">
                      <a:extLst>
                        <a:ext uri="{9D8B030D-6E8A-4147-A177-3AD203B41FA5}">
                          <a16:colId xmlns:a16="http://schemas.microsoft.com/office/drawing/2014/main" val="2217329204"/>
                        </a:ext>
                      </a:extLst>
                    </a:gridCol>
                    <a:gridCol w="1771349">
                      <a:extLst>
                        <a:ext uri="{9D8B030D-6E8A-4147-A177-3AD203B41FA5}">
                          <a16:colId xmlns:a16="http://schemas.microsoft.com/office/drawing/2014/main" val="4125091374"/>
                        </a:ext>
                      </a:extLst>
                    </a:gridCol>
                  </a:tblGrid>
                  <a:tr h="60843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指示剂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37057462"/>
                      </a:ext>
                    </a:extLst>
                  </a:tr>
                  <a:tr h="77346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高锰酸钾法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不用外加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53553867"/>
                      </a:ext>
                    </a:extLst>
                  </a:tr>
                  <a:tr h="77346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重铬酸钾法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𝟕</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2Cr</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不用外加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78640653"/>
                      </a:ext>
                    </a:extLst>
                  </a:tr>
                  <a:tr h="820791">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碘量法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2I</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淀粉溶液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88171741"/>
                      </a:ext>
                    </a:extLst>
                  </a:tr>
                </a:tbl>
              </a:graphicData>
            </a:graphic>
          </p:graphicFrame>
        </mc:Choice>
        <mc:Fallback xmlns="">
          <p:graphicFrame>
            <p:nvGraphicFramePr>
              <p:cNvPr id="8" name="表格 7"/>
              <p:cNvGraphicFramePr>
                <a:graphicFrameLocks noGrp="1"/>
              </p:cNvGraphicFramePr>
              <p:nvPr>
                <p:extLst>
                  <p:ext uri="{D42A27DB-BD31-4B8C-83A1-F6EECF244321}">
                    <p14:modId xmlns:p14="http://schemas.microsoft.com/office/powerpoint/2010/main" val="4198988129"/>
                  </p:ext>
                </p:extLst>
              </p:nvPr>
            </p:nvGraphicFramePr>
            <p:xfrm>
              <a:off x="550590" y="1654095"/>
              <a:ext cx="11161240" cy="2976164"/>
            </p:xfrm>
            <a:graphic>
              <a:graphicData uri="http://schemas.openxmlformats.org/drawingml/2006/table">
                <a:tbl>
                  <a:tblPr firstRow="1" firstCol="1" bandRow="1"/>
                  <a:tblGrid>
                    <a:gridCol w="819030">
                      <a:extLst>
                        <a:ext uri="{9D8B030D-6E8A-4147-A177-3AD203B41FA5}">
                          <a16:colId xmlns:a16="http://schemas.microsoft.com/office/drawing/2014/main" val="1125216126"/>
                        </a:ext>
                      </a:extLst>
                    </a:gridCol>
                    <a:gridCol w="1611615">
                      <a:extLst>
                        <a:ext uri="{9D8B030D-6E8A-4147-A177-3AD203B41FA5}">
                          <a16:colId xmlns:a16="http://schemas.microsoft.com/office/drawing/2014/main" val="1304408934"/>
                        </a:ext>
                      </a:extLst>
                    </a:gridCol>
                    <a:gridCol w="6959246">
                      <a:extLst>
                        <a:ext uri="{9D8B030D-6E8A-4147-A177-3AD203B41FA5}">
                          <a16:colId xmlns:a16="http://schemas.microsoft.com/office/drawing/2014/main" val="2217329204"/>
                        </a:ext>
                      </a:extLst>
                    </a:gridCol>
                    <a:gridCol w="1771349">
                      <a:extLst>
                        <a:ext uri="{9D8B030D-6E8A-4147-A177-3AD203B41FA5}">
                          <a16:colId xmlns:a16="http://schemas.microsoft.com/office/drawing/2014/main" val="4125091374"/>
                        </a:ext>
                      </a:extLst>
                    </a:gridCol>
                  </a:tblGrid>
                  <a:tr h="60843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指示剂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37057462"/>
                      </a:ext>
                    </a:extLst>
                  </a:tr>
                  <a:tr h="77346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高锰酸钾法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5026" t="-79528" r="-25657" b="-208661"/>
                          </a:stretch>
                        </a:blipFill>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不用外加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53553867"/>
                      </a:ext>
                    </a:extLst>
                  </a:tr>
                  <a:tr h="77346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重铬酸钾法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5026" t="-179528" r="-25657" b="-108661"/>
                          </a:stretch>
                        </a:blipFill>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不用外加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78640653"/>
                      </a:ext>
                    </a:extLst>
                  </a:tr>
                  <a:tr h="820791">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碘量法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5026" t="-262963" r="-25657" b="-2222"/>
                          </a:stretch>
                        </a:blipFill>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淀粉溶液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88171741"/>
                      </a:ext>
                    </a:extLst>
                  </a:tr>
                </a:tbl>
              </a:graphicData>
            </a:graphic>
          </p:graphicFrame>
        </mc:Fallback>
      </mc:AlternateContent>
    </p:spTree>
    <p:extLst>
      <p:ext uri="{BB962C8B-B14F-4D97-AF65-F5344CB8AC3E}">
        <p14:creationId xmlns:p14="http://schemas.microsoft.com/office/powerpoint/2010/main" val="35265675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00EB2-D788-69A1-B6D2-AE7FD7E99964}"/>
            </a:ext>
          </a:extLst>
        </p:cNvPr>
        <p:cNvGrpSpPr/>
        <p:nvPr/>
      </p:nvGrpSpPr>
      <p:grpSpPr>
        <a:xfrm>
          <a:off x="0" y="0"/>
          <a:ext cx="0" cy="0"/>
          <a:chOff x="0" y="0"/>
          <a:chExt cx="0" cy="0"/>
        </a:xfrm>
      </p:grpSpPr>
      <p:pic>
        <p:nvPicPr>
          <p:cNvPr id="5" name="图片 4">
            <a:extLst>
              <a:ext uri="{FF2B5EF4-FFF2-40B4-BE49-F238E27FC236}">
                <a16:creationId xmlns:a16="http://schemas.microsoft.com/office/drawing/2014/main" id="{459ABC2F-3B81-41A8-0F4A-556E08FA715D}"/>
              </a:ext>
            </a:extLst>
          </p:cNvPr>
          <p:cNvPicPr>
            <a:picLocks noChangeAspect="1"/>
          </p:cNvPicPr>
          <p:nvPr/>
        </p:nvPicPr>
        <p:blipFill>
          <a:blip r:embed="rId2"/>
          <a:stretch>
            <a:fillRect/>
          </a:stretch>
        </p:blipFill>
        <p:spPr>
          <a:xfrm>
            <a:off x="446706" y="852296"/>
            <a:ext cx="973607" cy="329157"/>
          </a:xfrm>
          <a:prstGeom prst="rect">
            <a:avLst/>
          </a:prstGeom>
        </p:spPr>
      </p:pic>
      <mc:AlternateContent xmlns:mc="http://schemas.openxmlformats.org/markup-compatibility/2006" xmlns:a14="http://schemas.microsoft.com/office/drawing/2010/main">
        <mc:Choice Requires="a14">
          <p:sp>
            <p:nvSpPr>
              <p:cNvPr id="6" name="内容占位符 5"/>
              <p:cNvSpPr>
                <a:spLocks noGrp="1"/>
              </p:cNvSpPr>
              <p:nvPr>
                <p:ph idx="1"/>
              </p:nvPr>
            </p:nvSpPr>
            <p:spPr>
              <a:xfrm>
                <a:off x="360854" y="746120"/>
                <a:ext cx="11485848" cy="3831946"/>
              </a:xfrm>
            </p:spPr>
            <p:txBody>
              <a:bodyPr/>
              <a:lstStyle/>
              <a:p>
                <a:pPr hangingPunct="0">
                  <a:lnSpc>
                    <a:spcPct val="13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200"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广东广州第七中学高二期中</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硫代硫酸钠晶体</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5H</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248 g</a:t>
                </a:r>
                <a:r>
                  <a:rPr lang="en-US" altLang="zh-CN" sz="2200"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可用作定影剂和还原剂。</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滴定——纯度测量</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硫代硫酸钠晶体容易变质，可利用氧化还原反应测定其纯度</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假设杂质不参加反应</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。称取</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某硫代硫酸钠晶体样品配制成</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溶液。取</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标准溶液</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，硫酸酸化后加入过量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发生反应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6I</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3I</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2Cr</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，加入淀粉溶液，然后用硫代硫酸钠晶体样品溶液滴定</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发生反应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至终点。经过</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次平行实验，样品溶液的实验数据如下表。</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5"/>
              <p:cNvSpPr>
                <a:spLocks noGrp="1" noRot="1" noChangeAspect="1" noMove="1" noResize="1" noEditPoints="1" noAdjustHandles="1" noChangeArrowheads="1" noChangeShapeType="1" noTextEdit="1"/>
              </p:cNvSpPr>
              <p:nvPr>
                <p:ph idx="1"/>
              </p:nvPr>
            </p:nvSpPr>
            <p:spPr>
              <a:xfrm>
                <a:off x="360854" y="746120"/>
                <a:ext cx="11485848" cy="3831946"/>
              </a:xfrm>
              <a:blipFill>
                <a:blip r:embed="rId3"/>
                <a:stretch>
                  <a:fillRect l="-690" r="-690" b="-1272"/>
                </a:stretch>
              </a:blipFill>
            </p:spPr>
            <p:txBody>
              <a:bodyPr/>
              <a:lstStyle/>
              <a:p>
                <a:r>
                  <a:rPr lang="zh-CN" altLang="en-US">
                    <a:noFill/>
                  </a:rPr>
                  <a:t> </a:t>
                </a:r>
              </a:p>
            </p:txBody>
          </p:sp>
        </mc:Fallback>
      </mc:AlternateContent>
      <p:graphicFrame>
        <p:nvGraphicFramePr>
          <p:cNvPr id="9" name="表格 8"/>
          <p:cNvGraphicFramePr>
            <a:graphicFrameLocks noGrp="1"/>
          </p:cNvGraphicFramePr>
          <p:nvPr>
            <p:extLst>
              <p:ext uri="{D42A27DB-BD31-4B8C-83A1-F6EECF244321}">
                <p14:modId xmlns:p14="http://schemas.microsoft.com/office/powerpoint/2010/main" val="954457654"/>
              </p:ext>
            </p:extLst>
          </p:nvPr>
        </p:nvGraphicFramePr>
        <p:xfrm>
          <a:off x="493354" y="4538452"/>
          <a:ext cx="11218476" cy="2011680"/>
        </p:xfrm>
        <a:graphic>
          <a:graphicData uri="http://schemas.openxmlformats.org/drawingml/2006/table">
            <a:tbl>
              <a:tblPr firstRow="1" firstCol="1" bandRow="1"/>
              <a:tblGrid>
                <a:gridCol w="1601998">
                  <a:extLst>
                    <a:ext uri="{9D8B030D-6E8A-4147-A177-3AD203B41FA5}">
                      <a16:colId xmlns:a16="http://schemas.microsoft.com/office/drawing/2014/main" val="2650431628"/>
                    </a:ext>
                  </a:extLst>
                </a:gridCol>
                <a:gridCol w="4808239">
                  <a:extLst>
                    <a:ext uri="{9D8B030D-6E8A-4147-A177-3AD203B41FA5}">
                      <a16:colId xmlns:a16="http://schemas.microsoft.com/office/drawing/2014/main" val="3350535548"/>
                    </a:ext>
                  </a:extLst>
                </a:gridCol>
                <a:gridCol w="4808239">
                  <a:extLst>
                    <a:ext uri="{9D8B030D-6E8A-4147-A177-3AD203B41FA5}">
                      <a16:colId xmlns:a16="http://schemas.microsoft.com/office/drawing/2014/main" val="361794674"/>
                    </a:ext>
                  </a:extLst>
                </a:gridCol>
              </a:tblGrid>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滴定前刻度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滴定后刻度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21033383"/>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24.78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4292388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30.80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3733170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26.28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76537151"/>
                  </a:ext>
                </a:extLst>
              </a:tr>
            </a:tbl>
          </a:graphicData>
        </a:graphic>
      </p:graphicFrame>
    </p:spTree>
    <p:extLst>
      <p:ext uri="{BB962C8B-B14F-4D97-AF65-F5344CB8AC3E}">
        <p14:creationId xmlns:p14="http://schemas.microsoft.com/office/powerpoint/2010/main" val="2955127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894513"/>
            <a:ext cx="11485848" cy="1026315"/>
          </a:xfrm>
          <a:prstGeom prst="rect">
            <a:avLst/>
          </a:prstGeom>
        </p:spPr>
      </p:pic>
      <p:sp>
        <p:nvSpPr>
          <p:cNvPr id="5" name="内容占位符 4">
            <a:extLst>
              <a:ext uri="{FF2B5EF4-FFF2-40B4-BE49-F238E27FC236}">
                <a16:creationId xmlns:a16="http://schemas.microsoft.com/office/drawing/2014/main" id="{5858F010-DE50-733E-BC4D-E4711DA444BD}"/>
              </a:ext>
            </a:extLst>
          </p:cNvPr>
          <p:cNvSpPr>
            <a:spLocks noGrp="1"/>
          </p:cNvSpPr>
          <p:nvPr>
            <p:ph idx="1"/>
          </p:nvPr>
        </p:nvSpPr>
        <p:spPr>
          <a:xfrm>
            <a:off x="360854" y="790582"/>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一般情况下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当溶液中剩余离子的浓度小于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通常认为生成沉淀的反应进行完全了。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2469;FounderCES">
            <a:extLst>
              <a:ext uri="{FF2B5EF4-FFF2-40B4-BE49-F238E27FC236}">
                <a16:creationId xmlns:a16="http://schemas.microsoft.com/office/drawing/2014/main" id="{03209BFF-E8FE-45BF-3C61-1FF272D7BDE6}"/>
              </a:ext>
            </a:extLst>
          </p:cNvPr>
          <p:cNvPicPr>
            <a:picLocks noChangeAspect="1"/>
          </p:cNvPicPr>
          <p:nvPr/>
        </p:nvPicPr>
        <p:blipFill>
          <a:blip r:embed="rId3"/>
          <a:stretch>
            <a:fillRect/>
          </a:stretch>
        </p:blipFill>
        <p:spPr>
          <a:xfrm>
            <a:off x="596222" y="935096"/>
            <a:ext cx="1944216" cy="382241"/>
          </a:xfrm>
          <a:prstGeom prst="rect">
            <a:avLst/>
          </a:prstGeom>
        </p:spPr>
      </p:pic>
    </p:spTree>
    <p:extLst>
      <p:ext uri="{BB962C8B-B14F-4D97-AF65-F5344CB8AC3E}">
        <p14:creationId xmlns:p14="http://schemas.microsoft.com/office/powerpoint/2010/main" val="20320020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360854" y="5061855"/>
            <a:ext cx="11485848" cy="155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滴定过程中</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眼睛应始终注视锥形瓶内溶液颜色的变化</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而不是滴定管中液面变化</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指示剂用量过多会对实验结果产生影响</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不是越多越好</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a:t>
            </a:r>
            <a:r>
              <a:rPr lang="en-US" altLang="zh-CN" sz="2200" b="1">
                <a:solidFill>
                  <a:srgbClr val="000000"/>
                </a:solidFill>
                <a:latin typeface="Times New Roman" panose="02020603050405020304" pitchFamily="18" charset="0"/>
                <a:ea typeface="宋体" panose="02010600030101010101" pitchFamily="2" charset="-122"/>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次平行试验</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通过求平均值可以减少实验误差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en-US" sz="2200"/>
          </a:p>
        </p:txBody>
      </p:sp>
      <p:sp>
        <p:nvSpPr>
          <p:cNvPr id="2" name="内容占位符 1"/>
          <p:cNvSpPr>
            <a:spLocks noGrp="1"/>
          </p:cNvSpPr>
          <p:nvPr>
            <p:ph idx="1"/>
          </p:nvPr>
        </p:nvSpPr>
        <p:spPr>
          <a:xfrm>
            <a:off x="360854" y="710280"/>
            <a:ext cx="11485848" cy="4154984"/>
          </a:xfrm>
        </p:spPr>
        <p:txBody>
          <a:bodyPr/>
          <a:lstStyle/>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滴定过程中，下列操作正确的是</a:t>
            </a:r>
            <a:r>
              <a:rPr lang="zh-CN" altLang="zh-CN" sz="22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眼睛始终注视滴定管中液面变化</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为了使实验中颜色变化更明显，应尽量多加一些指示剂</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次平行试验，以减少实验误差</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FAB66E16-0A47-9555-ED37-69BC662412A7}"/>
              </a:ext>
            </a:extLst>
          </p:cNvPr>
          <p:cNvPicPr>
            <a:picLocks noChangeAspect="1"/>
          </p:cNvPicPr>
          <p:nvPr/>
        </p:nvPicPr>
        <p:blipFill>
          <a:blip r:embed="rId2"/>
          <a:stretch>
            <a:fillRect/>
          </a:stretch>
        </p:blipFill>
        <p:spPr>
          <a:xfrm>
            <a:off x="394502" y="5191696"/>
            <a:ext cx="841002" cy="344347"/>
          </a:xfrm>
          <a:prstGeom prst="rect">
            <a:avLst/>
          </a:prstGeom>
        </p:spPr>
      </p:pic>
      <p:pic>
        <p:nvPicPr>
          <p:cNvPr id="4" name="图片 3">
            <a:extLst>
              <a:ext uri="{FF2B5EF4-FFF2-40B4-BE49-F238E27FC236}">
                <a16:creationId xmlns:a16="http://schemas.microsoft.com/office/drawing/2014/main" id="{C53126C1-B31E-5732-FCA4-DB75F1BC754F}"/>
              </a:ext>
            </a:extLst>
          </p:cNvPr>
          <p:cNvPicPr>
            <a:picLocks noChangeAspect="1"/>
          </p:cNvPicPr>
          <p:nvPr/>
        </p:nvPicPr>
        <p:blipFill>
          <a:blip r:embed="rId3"/>
          <a:stretch>
            <a:fillRect/>
          </a:stretch>
        </p:blipFill>
        <p:spPr>
          <a:xfrm>
            <a:off x="440417" y="4798109"/>
            <a:ext cx="879941" cy="356085"/>
          </a:xfrm>
          <a:prstGeom prst="rect">
            <a:avLst/>
          </a:prstGeom>
        </p:spPr>
      </p:pic>
      <p:sp>
        <p:nvSpPr>
          <p:cNvPr id="5" name="矩形 4"/>
          <p:cNvSpPr/>
          <p:nvPr/>
        </p:nvSpPr>
        <p:spPr>
          <a:xfrm>
            <a:off x="1355637" y="4721666"/>
            <a:ext cx="388248" cy="430887"/>
          </a:xfrm>
          <a:prstGeom prst="rect">
            <a:avLst/>
          </a:prstGeom>
        </p:spPr>
        <p:txBody>
          <a:bodyPr wrap="none">
            <a:spAutoFit/>
          </a:bodyPr>
          <a:lstStyle/>
          <a:p>
            <a:r>
              <a:rPr lang="en-US" altLang="zh-CN" sz="2200">
                <a:solidFill>
                  <a:srgbClr val="000000"/>
                </a:solidFill>
              </a:rPr>
              <a:t>C</a:t>
            </a:r>
            <a:endParaRPr lang="zh-CN" altLang="en-US" sz="2200"/>
          </a:p>
        </p:txBody>
      </p:sp>
      <p:graphicFrame>
        <p:nvGraphicFramePr>
          <p:cNvPr id="7" name="表格 6">
            <a:extLst>
              <a:ext uri="{FF2B5EF4-FFF2-40B4-BE49-F238E27FC236}">
                <a16:creationId xmlns:a16="http://schemas.microsoft.com/office/drawing/2014/main" id="{42E92983-1668-4FDE-1B34-20BB5A0B232E}"/>
              </a:ext>
            </a:extLst>
          </p:cNvPr>
          <p:cNvGraphicFramePr>
            <a:graphicFrameLocks noGrp="1"/>
          </p:cNvGraphicFramePr>
          <p:nvPr>
            <p:extLst>
              <p:ext uri="{D42A27DB-BD31-4B8C-83A1-F6EECF244321}">
                <p14:modId xmlns:p14="http://schemas.microsoft.com/office/powerpoint/2010/main" val="900721178"/>
              </p:ext>
            </p:extLst>
          </p:nvPr>
        </p:nvGraphicFramePr>
        <p:xfrm>
          <a:off x="516085" y="1268760"/>
          <a:ext cx="11161241" cy="2011680"/>
        </p:xfrm>
        <a:graphic>
          <a:graphicData uri="http://schemas.openxmlformats.org/drawingml/2006/table">
            <a:tbl>
              <a:tblPr firstRow="1" firstCol="1" bandRow="1"/>
              <a:tblGrid>
                <a:gridCol w="1593825">
                  <a:extLst>
                    <a:ext uri="{9D8B030D-6E8A-4147-A177-3AD203B41FA5}">
                      <a16:colId xmlns:a16="http://schemas.microsoft.com/office/drawing/2014/main" val="2650431628"/>
                    </a:ext>
                  </a:extLst>
                </a:gridCol>
                <a:gridCol w="4783708">
                  <a:extLst>
                    <a:ext uri="{9D8B030D-6E8A-4147-A177-3AD203B41FA5}">
                      <a16:colId xmlns:a16="http://schemas.microsoft.com/office/drawing/2014/main" val="3350535548"/>
                    </a:ext>
                  </a:extLst>
                </a:gridCol>
                <a:gridCol w="4783708">
                  <a:extLst>
                    <a:ext uri="{9D8B030D-6E8A-4147-A177-3AD203B41FA5}">
                      <a16:colId xmlns:a16="http://schemas.microsoft.com/office/drawing/2014/main" val="361794674"/>
                    </a:ext>
                  </a:extLst>
                </a:gridCol>
              </a:tblGrid>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滴定前刻度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滴定后刻度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21033383"/>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24.78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4292388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30.80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3733170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26.28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76537151"/>
                  </a:ext>
                </a:extLst>
              </a:tr>
            </a:tbl>
          </a:graphicData>
        </a:graphic>
      </p:graphicFrame>
    </p:spTree>
    <p:extLst>
      <p:ext uri="{BB962C8B-B14F-4D97-AF65-F5344CB8AC3E}">
        <p14:creationId xmlns:p14="http://schemas.microsoft.com/office/powerpoint/2010/main" val="1347598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达到滴定终点的标志是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4061379"/>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eaLnBrk="1" hangingPunct="0">
              <a:spcAft>
                <a:spcPts val="0"/>
              </a:spcAft>
            </a:pP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淀粉遇碘变蓝</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加入的硫代硫酸钠与碘反应</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当碘消耗完后溶液蓝色褪去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spcAft>
                <a:spcPts val="0"/>
              </a:spcAft>
            </a:pP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碘量法滴定中</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专用指示剂</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淀粉溶液。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所以达到滴定终点的标志是当滴入最后半滴硫代硫酸钠样品溶液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溶液蓝色褪去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且半分钟内不恢复蓝色。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箭头右下.eps" descr="id:2147495298;FounderCES"/>
          <p:cNvPicPr/>
          <p:nvPr/>
        </p:nvPicPr>
        <p:blipFill>
          <a:blip r:embed="rId2"/>
          <a:stretch>
            <a:fillRect/>
          </a:stretch>
        </p:blipFill>
        <p:spPr>
          <a:xfrm>
            <a:off x="1630710" y="4657981"/>
            <a:ext cx="504056" cy="397837"/>
          </a:xfrm>
          <a:prstGeom prst="rect">
            <a:avLst/>
          </a:prstGeom>
        </p:spPr>
      </p:pic>
      <p:pic>
        <p:nvPicPr>
          <p:cNvPr id="5" name="图片 4"/>
          <p:cNvPicPr>
            <a:picLocks noChangeAspect="1"/>
          </p:cNvPicPr>
          <p:nvPr/>
        </p:nvPicPr>
        <p:blipFill>
          <a:blip r:embed="rId3"/>
          <a:stretch>
            <a:fillRect/>
          </a:stretch>
        </p:blipFill>
        <p:spPr>
          <a:xfrm>
            <a:off x="6293124" y="4882350"/>
            <a:ext cx="720079" cy="138097"/>
          </a:xfrm>
          <a:prstGeom prst="rect">
            <a:avLst/>
          </a:prstGeom>
        </p:spPr>
      </p:pic>
      <p:pic>
        <p:nvPicPr>
          <p:cNvPr id="6" name="图片 5">
            <a:extLst>
              <a:ext uri="{FF2B5EF4-FFF2-40B4-BE49-F238E27FC236}">
                <a16:creationId xmlns:a16="http://schemas.microsoft.com/office/drawing/2014/main" id="{FAB66E16-0A47-9555-ED37-69BC662412A7}"/>
              </a:ext>
            </a:extLst>
          </p:cNvPr>
          <p:cNvPicPr>
            <a:picLocks noChangeAspect="1"/>
          </p:cNvPicPr>
          <p:nvPr/>
        </p:nvPicPr>
        <p:blipFill>
          <a:blip r:embed="rId4"/>
          <a:stretch>
            <a:fillRect/>
          </a:stretch>
        </p:blipFill>
        <p:spPr>
          <a:xfrm>
            <a:off x="360854" y="4168227"/>
            <a:ext cx="999732" cy="409339"/>
          </a:xfrm>
          <a:prstGeom prst="rect">
            <a:avLst/>
          </a:prstGeom>
        </p:spPr>
      </p:pic>
      <p:pic>
        <p:nvPicPr>
          <p:cNvPr id="7" name="图片 6">
            <a:extLst>
              <a:ext uri="{FF2B5EF4-FFF2-40B4-BE49-F238E27FC236}">
                <a16:creationId xmlns:a16="http://schemas.microsoft.com/office/drawing/2014/main" id="{C53126C1-B31E-5732-FCA4-DB75F1BC754F}"/>
              </a:ext>
            </a:extLst>
          </p:cNvPr>
          <p:cNvPicPr>
            <a:picLocks noChangeAspect="1"/>
          </p:cNvPicPr>
          <p:nvPr/>
        </p:nvPicPr>
        <p:blipFill>
          <a:blip r:embed="rId5"/>
          <a:stretch>
            <a:fillRect/>
          </a:stretch>
        </p:blipFill>
        <p:spPr>
          <a:xfrm>
            <a:off x="406769" y="3655658"/>
            <a:ext cx="1046020" cy="423292"/>
          </a:xfrm>
          <a:prstGeom prst="rect">
            <a:avLst/>
          </a:prstGeom>
        </p:spPr>
      </p:pic>
      <p:sp>
        <p:nvSpPr>
          <p:cNvPr id="8" name="内容占位符 1"/>
          <p:cNvSpPr txBox="1">
            <a:spLocks/>
          </p:cNvSpPr>
          <p:nvPr/>
        </p:nvSpPr>
        <p:spPr bwMode="auto">
          <a:xfrm>
            <a:off x="1345872" y="3542650"/>
            <a:ext cx="803860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滴入最后半滴样品溶液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溶液蓝色褪去且半分钟内不变色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graphicFrame>
        <p:nvGraphicFramePr>
          <p:cNvPr id="9" name="表格 8">
            <a:extLst>
              <a:ext uri="{FF2B5EF4-FFF2-40B4-BE49-F238E27FC236}">
                <a16:creationId xmlns:a16="http://schemas.microsoft.com/office/drawing/2014/main" id="{42E92983-1668-4FDE-1B34-20BB5A0B232E}"/>
              </a:ext>
            </a:extLst>
          </p:cNvPr>
          <p:cNvGraphicFramePr>
            <a:graphicFrameLocks noGrp="1"/>
          </p:cNvGraphicFramePr>
          <p:nvPr>
            <p:extLst>
              <p:ext uri="{D42A27DB-BD31-4B8C-83A1-F6EECF244321}">
                <p14:modId xmlns:p14="http://schemas.microsoft.com/office/powerpoint/2010/main" val="391531588"/>
              </p:ext>
            </p:extLst>
          </p:nvPr>
        </p:nvGraphicFramePr>
        <p:xfrm>
          <a:off x="516085" y="1438655"/>
          <a:ext cx="11161241" cy="2011680"/>
        </p:xfrm>
        <a:graphic>
          <a:graphicData uri="http://schemas.openxmlformats.org/drawingml/2006/table">
            <a:tbl>
              <a:tblPr firstRow="1" firstCol="1" bandRow="1"/>
              <a:tblGrid>
                <a:gridCol w="1593825">
                  <a:extLst>
                    <a:ext uri="{9D8B030D-6E8A-4147-A177-3AD203B41FA5}">
                      <a16:colId xmlns:a16="http://schemas.microsoft.com/office/drawing/2014/main" val="2650431628"/>
                    </a:ext>
                  </a:extLst>
                </a:gridCol>
                <a:gridCol w="4783708">
                  <a:extLst>
                    <a:ext uri="{9D8B030D-6E8A-4147-A177-3AD203B41FA5}">
                      <a16:colId xmlns:a16="http://schemas.microsoft.com/office/drawing/2014/main" val="3350535548"/>
                    </a:ext>
                  </a:extLst>
                </a:gridCol>
                <a:gridCol w="4783708">
                  <a:extLst>
                    <a:ext uri="{9D8B030D-6E8A-4147-A177-3AD203B41FA5}">
                      <a16:colId xmlns:a16="http://schemas.microsoft.com/office/drawing/2014/main" val="361794674"/>
                    </a:ext>
                  </a:extLst>
                </a:gridCol>
              </a:tblGrid>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滴定前刻度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滴定后刻度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21033383"/>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24.78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4292388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30.80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3733170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26.28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76537151"/>
                  </a:ext>
                </a:extLst>
              </a:tr>
            </a:tbl>
          </a:graphicData>
        </a:graphic>
      </p:graphicFrame>
    </p:spTree>
    <p:extLst>
      <p:ext uri="{BB962C8B-B14F-4D97-AF65-F5344CB8AC3E}">
        <p14:creationId xmlns:p14="http://schemas.microsoft.com/office/powerpoint/2010/main" val="74255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35916"/>
          </a:xfrm>
        </p:spPr>
        <p:txBody>
          <a:bodyPr/>
          <a:lstStyle/>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该硫代硫酸钠晶体样品的纯度为</a:t>
            </a:r>
            <a:r>
              <a:rPr lang="zh-CN" altLang="zh-CN" sz="22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用含</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的式子表示</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C53126C1-B31E-5732-FCA4-DB75F1BC754F}"/>
              </a:ext>
            </a:extLst>
          </p:cNvPr>
          <p:cNvPicPr>
            <a:picLocks noChangeAspect="1"/>
          </p:cNvPicPr>
          <p:nvPr/>
        </p:nvPicPr>
        <p:blipFill>
          <a:blip r:embed="rId2"/>
          <a:stretch>
            <a:fillRect/>
          </a:stretch>
        </p:blipFill>
        <p:spPr>
          <a:xfrm>
            <a:off x="406769" y="3676266"/>
            <a:ext cx="1046020" cy="423292"/>
          </a:xfrm>
          <a:prstGeom prst="rect">
            <a:avLst/>
          </a:prstGeom>
        </p:spPr>
      </p:pic>
      <mc:AlternateContent xmlns:mc="http://schemas.openxmlformats.org/markup-compatibility/2006" xmlns:a14="http://schemas.microsoft.com/office/drawing/2010/main">
        <mc:Choice Requires="a14">
          <p:sp>
            <p:nvSpPr>
              <p:cNvPr id="6" name="矩形 5"/>
              <p:cNvSpPr/>
              <p:nvPr/>
            </p:nvSpPr>
            <p:spPr>
              <a:xfrm>
                <a:off x="1418549" y="3433086"/>
                <a:ext cx="1063112" cy="834011"/>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cs typeface="Times New Roman" panose="02020603050405020304" pitchFamily="18" charset="0"/>
                          </a:rPr>
                          <m:t>𝟔𝟎𝟎𝐛𝐜</m:t>
                        </m:r>
                      </m:num>
                      <m:den>
                        <m:r>
                          <a:rPr lang="en-US" altLang="zh-CN" sz="2200" i="1">
                            <a:solidFill>
                              <a:srgbClr val="000000"/>
                            </a:solidFill>
                            <a:latin typeface="Cambria Math" panose="02040503050406030204" pitchFamily="18" charset="0"/>
                            <a:cs typeface="Times New Roman" panose="02020603050405020304" pitchFamily="18" charset="0"/>
                          </a:rPr>
                          <m:t>𝑎</m:t>
                        </m:r>
                      </m:den>
                    </m:f>
                  </m:oMath>
                </a14:m>
                <a:r>
                  <a:rPr lang="zh-CN" altLang="zh-CN" sz="2200">
                    <a:solidFill>
                      <a:srgbClr val="000000"/>
                    </a:solidFill>
                    <a:cs typeface="Times New Roman" panose="02020603050405020304" pitchFamily="18" charset="0"/>
                  </a:rPr>
                  <a:t>％</a:t>
                </a:r>
              </a:p>
            </p:txBody>
          </p:sp>
        </mc:Choice>
        <mc:Fallback xmlns="">
          <p:sp>
            <p:nvSpPr>
              <p:cNvPr id="6" name="矩形 5"/>
              <p:cNvSpPr>
                <a:spLocks noRot="1" noChangeAspect="1" noMove="1" noResize="1" noEditPoints="1" noAdjustHandles="1" noChangeArrowheads="1" noChangeShapeType="1" noTextEdit="1"/>
              </p:cNvSpPr>
              <p:nvPr/>
            </p:nvSpPr>
            <p:spPr>
              <a:xfrm>
                <a:off x="1418549" y="3433086"/>
                <a:ext cx="1063112" cy="834011"/>
              </a:xfrm>
              <a:prstGeom prst="rect">
                <a:avLst/>
              </a:prstGeom>
              <a:blipFill>
                <a:blip r:embed="rId3"/>
                <a:stretch>
                  <a:fillRect r="-7471"/>
                </a:stretch>
              </a:blipFill>
            </p:spPr>
            <p:txBody>
              <a:bodyPr/>
              <a:lstStyle/>
              <a:p>
                <a:r>
                  <a:rPr lang="zh-CN" altLang="en-US">
                    <a:noFill/>
                  </a:rPr>
                  <a:t> </a:t>
                </a:r>
              </a:p>
            </p:txBody>
          </p:sp>
        </mc:Fallback>
      </mc:AlternateContent>
      <p:graphicFrame>
        <p:nvGraphicFramePr>
          <p:cNvPr id="8" name="表格 7">
            <a:extLst>
              <a:ext uri="{FF2B5EF4-FFF2-40B4-BE49-F238E27FC236}">
                <a16:creationId xmlns:a16="http://schemas.microsoft.com/office/drawing/2014/main" id="{42E92983-1668-4FDE-1B34-20BB5A0B232E}"/>
              </a:ext>
            </a:extLst>
          </p:cNvPr>
          <p:cNvGraphicFramePr>
            <a:graphicFrameLocks noGrp="1"/>
          </p:cNvGraphicFramePr>
          <p:nvPr>
            <p:extLst>
              <p:ext uri="{D42A27DB-BD31-4B8C-83A1-F6EECF244321}">
                <p14:modId xmlns:p14="http://schemas.microsoft.com/office/powerpoint/2010/main" val="4263165012"/>
              </p:ext>
            </p:extLst>
          </p:nvPr>
        </p:nvGraphicFramePr>
        <p:xfrm>
          <a:off x="516085" y="1438655"/>
          <a:ext cx="11161241" cy="2011680"/>
        </p:xfrm>
        <a:graphic>
          <a:graphicData uri="http://schemas.openxmlformats.org/drawingml/2006/table">
            <a:tbl>
              <a:tblPr firstRow="1" firstCol="1" bandRow="1"/>
              <a:tblGrid>
                <a:gridCol w="1593825">
                  <a:extLst>
                    <a:ext uri="{9D8B030D-6E8A-4147-A177-3AD203B41FA5}">
                      <a16:colId xmlns:a16="http://schemas.microsoft.com/office/drawing/2014/main" val="2650431628"/>
                    </a:ext>
                  </a:extLst>
                </a:gridCol>
                <a:gridCol w="4783708">
                  <a:extLst>
                    <a:ext uri="{9D8B030D-6E8A-4147-A177-3AD203B41FA5}">
                      <a16:colId xmlns:a16="http://schemas.microsoft.com/office/drawing/2014/main" val="3350535548"/>
                    </a:ext>
                  </a:extLst>
                </a:gridCol>
                <a:gridCol w="4783708">
                  <a:extLst>
                    <a:ext uri="{9D8B030D-6E8A-4147-A177-3AD203B41FA5}">
                      <a16:colId xmlns:a16="http://schemas.microsoft.com/office/drawing/2014/main" val="361794674"/>
                    </a:ext>
                  </a:extLst>
                </a:gridCol>
              </a:tblGrid>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滴定前刻度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滴定后刻度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21033383"/>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24.78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4292388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30.80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3733170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26.28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76537151"/>
                  </a:ext>
                </a:extLst>
              </a:tr>
            </a:tbl>
          </a:graphicData>
        </a:graphic>
      </p:graphicFrame>
    </p:spTree>
    <p:extLst>
      <p:ext uri="{BB962C8B-B14F-4D97-AF65-F5344CB8AC3E}">
        <p14:creationId xmlns:p14="http://schemas.microsoft.com/office/powerpoint/2010/main" val="997304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8"/>
              <p:cNvSpPr txBox="1">
                <a:spLocks/>
              </p:cNvSpPr>
              <p:nvPr/>
            </p:nvSpPr>
            <p:spPr bwMode="auto">
              <a:xfrm>
                <a:off x="360854" y="764704"/>
                <a:ext cx="11485848" cy="38032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表格数据处理</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第</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组溶液体积为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24.78</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组溶液体积为</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30.80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26.30</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组溶液体积为</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26.28</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1.46</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24.82</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排除误差较大的第</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组数据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endPar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20000"/>
                  </a:lnSpc>
                  <a:spcAft>
                    <a:spcPts val="0"/>
                  </a:spcAft>
                </a:pP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样品溶液体积平均值为</a:t>
                </a:r>
                <a14:m>
                  <m:oMath xmlns:m="http://schemas.openxmlformats.org/officeDocument/2006/math">
                    <m:f>
                      <m:fPr>
                        <m:ctrlPr>
                          <a:rPr lang="zh-CN" altLang="zh-CN" sz="22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𝟐𝟒</m:t>
                        </m:r>
                        <m:r>
                          <m:rPr>
                            <m:nor/>
                          </m:rP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𝟕𝟖</m:t>
                        </m:r>
                        <m:r>
                          <m:rPr>
                            <m:nor/>
                          </m:rPr>
                          <a:rPr lang="en-US" altLang="zh-CN" sz="22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𝐦𝐋</m:t>
                        </m:r>
                        <m:r>
                          <a:rPr lang="en-US" altLang="zh-CN" sz="22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𝟐𝟒</m:t>
                        </m:r>
                        <m:r>
                          <m:rPr>
                            <m:nor/>
                          </m:rP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𝟖𝟐𝐦𝐋</m:t>
                        </m:r>
                      </m:num>
                      <m:den>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24.80</a:t>
                </a:r>
                <a:r>
                  <a:rPr lang="en-US"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sz="22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b>
                      <m:sup>
                        <m:r>
                          <a:rPr lang="en-US" altLang="zh-CN" sz="22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6I</a:t>
                </a:r>
                <a:r>
                  <a:rPr lang="zh-CN" altLang="zh-CN" sz="22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14H</a:t>
                </a:r>
                <a:r>
                  <a:rPr lang="zh-CN" altLang="zh-CN" sz="22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3I</a:t>
                </a:r>
                <a:r>
                  <a:rPr lang="en-US" altLang="zh-CN" sz="22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2Cr</a:t>
                </a:r>
                <a:r>
                  <a:rPr lang="en-US" altLang="zh-CN" sz="22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lnSpc>
                    <a:spcPct val="12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可得关系式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3I</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6S</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lnSpc>
                    <a:spcPct val="12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𝟐𝟒</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𝟖𝟎</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𝐦𝐋</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则硫代</a:t>
                </a:r>
                <a:endPar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10000"/>
                  </a:lnSpc>
                  <a:spcAft>
                    <a:spcPts val="0"/>
                  </a:spcAft>
                </a:pP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硫酸钠晶体样品的纯度为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𝟐𝟒</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𝟖𝟎</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𝟐𝟒𝟖</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𝟔𝟎𝟎</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𝒃𝒄</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8"/>
              <p:cNvSpPr txBox="1">
                <a:spLocks noRot="1" noChangeAspect="1" noMove="1" noResize="1" noEditPoints="1" noAdjustHandles="1" noChangeArrowheads="1" noChangeShapeType="1" noTextEdit="1"/>
              </p:cNvSpPr>
              <p:nvPr/>
            </p:nvSpPr>
            <p:spPr bwMode="auto">
              <a:xfrm>
                <a:off x="360854" y="764704"/>
                <a:ext cx="11485848" cy="3803285"/>
              </a:xfrm>
              <a:prstGeom prst="rect">
                <a:avLst/>
              </a:prstGeom>
              <a:blipFill>
                <a:blip r:embed="rId2"/>
                <a:stretch>
                  <a:fillRect l="-690" r="-69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FAB66E16-0A47-9555-ED37-69BC662412A7}"/>
              </a:ext>
            </a:extLst>
          </p:cNvPr>
          <p:cNvPicPr>
            <a:picLocks noChangeAspect="1"/>
          </p:cNvPicPr>
          <p:nvPr/>
        </p:nvPicPr>
        <p:blipFill>
          <a:blip r:embed="rId3"/>
          <a:stretch>
            <a:fillRect/>
          </a:stretch>
        </p:blipFill>
        <p:spPr>
          <a:xfrm>
            <a:off x="360854" y="862089"/>
            <a:ext cx="999732" cy="409339"/>
          </a:xfrm>
          <a:prstGeom prst="rect">
            <a:avLst/>
          </a:prstGeom>
        </p:spPr>
      </p:pic>
      <p:graphicFrame>
        <p:nvGraphicFramePr>
          <p:cNvPr id="5" name="表格 4">
            <a:extLst>
              <a:ext uri="{FF2B5EF4-FFF2-40B4-BE49-F238E27FC236}">
                <a16:creationId xmlns:a16="http://schemas.microsoft.com/office/drawing/2014/main" id="{42E92983-1668-4FDE-1B34-20BB5A0B232E}"/>
              </a:ext>
            </a:extLst>
          </p:cNvPr>
          <p:cNvGraphicFramePr>
            <a:graphicFrameLocks noGrp="1"/>
          </p:cNvGraphicFramePr>
          <p:nvPr>
            <p:extLst>
              <p:ext uri="{D42A27DB-BD31-4B8C-83A1-F6EECF244321}">
                <p14:modId xmlns:p14="http://schemas.microsoft.com/office/powerpoint/2010/main" val="3549875564"/>
              </p:ext>
            </p:extLst>
          </p:nvPr>
        </p:nvGraphicFramePr>
        <p:xfrm>
          <a:off x="516085" y="4487786"/>
          <a:ext cx="11161241" cy="2011680"/>
        </p:xfrm>
        <a:graphic>
          <a:graphicData uri="http://schemas.openxmlformats.org/drawingml/2006/table">
            <a:tbl>
              <a:tblPr firstRow="1" firstCol="1" bandRow="1"/>
              <a:tblGrid>
                <a:gridCol w="1593825">
                  <a:extLst>
                    <a:ext uri="{9D8B030D-6E8A-4147-A177-3AD203B41FA5}">
                      <a16:colId xmlns:a16="http://schemas.microsoft.com/office/drawing/2014/main" val="2650431628"/>
                    </a:ext>
                  </a:extLst>
                </a:gridCol>
                <a:gridCol w="4783708">
                  <a:extLst>
                    <a:ext uri="{9D8B030D-6E8A-4147-A177-3AD203B41FA5}">
                      <a16:colId xmlns:a16="http://schemas.microsoft.com/office/drawing/2014/main" val="3350535548"/>
                    </a:ext>
                  </a:extLst>
                </a:gridCol>
                <a:gridCol w="4783708">
                  <a:extLst>
                    <a:ext uri="{9D8B030D-6E8A-4147-A177-3AD203B41FA5}">
                      <a16:colId xmlns:a16="http://schemas.microsoft.com/office/drawing/2014/main" val="361794674"/>
                    </a:ext>
                  </a:extLst>
                </a:gridCol>
              </a:tblGrid>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滴定前刻度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滴定后刻度</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21033383"/>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24.78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4292388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30.80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37331701"/>
                  </a:ext>
                </a:extLst>
              </a:tr>
              <a:tr h="43840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1.46</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26.28</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76537151"/>
                  </a:ext>
                </a:extLst>
              </a:tr>
            </a:tbl>
          </a:graphicData>
        </a:graphic>
      </p:graphicFrame>
    </p:spTree>
    <p:extLst>
      <p:ext uri="{BB962C8B-B14F-4D97-AF65-F5344CB8AC3E}">
        <p14:creationId xmlns:p14="http://schemas.microsoft.com/office/powerpoint/2010/main" val="22959805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79C30F-573E-0A6D-D87B-00D347780ED6}"/>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D47FFE00-B12F-FD39-AA17-2CEEEE77CF53}"/>
              </a:ext>
            </a:extLst>
          </p:cNvPr>
          <p:cNvPicPr>
            <a:picLocks noChangeAspect="1"/>
          </p:cNvPicPr>
          <p:nvPr/>
        </p:nvPicPr>
        <p:blipFill>
          <a:blip r:embed="rId2"/>
          <a:stretch>
            <a:fillRect/>
          </a:stretch>
        </p:blipFill>
        <p:spPr>
          <a:xfrm>
            <a:off x="406574" y="965873"/>
            <a:ext cx="11485848" cy="3352039"/>
          </a:xfrm>
          <a:prstGeom prst="rect">
            <a:avLst/>
          </a:prstGeom>
        </p:spPr>
      </p:pic>
      <p:sp>
        <p:nvSpPr>
          <p:cNvPr id="4" name="内容占位符 3">
            <a:extLst>
              <a:ext uri="{FF2B5EF4-FFF2-40B4-BE49-F238E27FC236}">
                <a16:creationId xmlns:a16="http://schemas.microsoft.com/office/drawing/2014/main" id="{B0C3C04D-5E8B-6B2F-641F-08297C123748}"/>
              </a:ext>
            </a:extLst>
          </p:cNvPr>
          <p:cNvSpPr>
            <a:spLocks noGrp="1"/>
          </p:cNvSpPr>
          <p:nvPr>
            <p:ph idx="1"/>
          </p:nvPr>
        </p:nvSpPr>
        <p:spPr>
          <a:xfrm>
            <a:off x="360854" y="971675"/>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滴定终点判断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当滴入最后半滴</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标准溶液后</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溶液变成</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色</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且半分钟内不恢复原来的颜色。</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解答此类题目注意三个关键点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最后半滴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必须说明是滴入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最后半滴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颜色变化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必须说明滴入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最后半滴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溶液后溶液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颜色的变化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半分钟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必须说明溶液颜色变化后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半分钟内不再恢复原来的颜色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提分绝招.EPS" descr="id:2147493056;FounderCES">
            <a:extLst>
              <a:ext uri="{FF2B5EF4-FFF2-40B4-BE49-F238E27FC236}">
                <a16:creationId xmlns:a16="http://schemas.microsoft.com/office/drawing/2014/main" id="{AD4DD997-0C2F-A9BD-CD53-A257DAD2DD55}"/>
              </a:ext>
            </a:extLst>
          </p:cNvPr>
          <p:cNvPicPr>
            <a:picLocks noChangeAspect="1"/>
          </p:cNvPicPr>
          <p:nvPr/>
        </p:nvPicPr>
        <p:blipFill>
          <a:blip r:embed="rId3"/>
          <a:stretch>
            <a:fillRect/>
          </a:stretch>
        </p:blipFill>
        <p:spPr>
          <a:xfrm>
            <a:off x="406574" y="1043944"/>
            <a:ext cx="1935590" cy="440550"/>
          </a:xfrm>
          <a:prstGeom prst="rect">
            <a:avLst/>
          </a:prstGeom>
        </p:spPr>
      </p:pic>
    </p:spTree>
    <p:extLst>
      <p:ext uri="{BB962C8B-B14F-4D97-AF65-F5344CB8AC3E}">
        <p14:creationId xmlns:p14="http://schemas.microsoft.com/office/powerpoint/2010/main" val="19803131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694564B-2B8A-F189-AD5C-9862684E8FD4}"/>
              </a:ext>
            </a:extLst>
          </p:cNvPr>
          <p:cNvSpPr>
            <a:spLocks noGrp="1"/>
          </p:cNvSpPr>
          <p:nvPr>
            <p:ph idx="1"/>
          </p:nvPr>
        </p:nvSpPr>
        <p:spPr>
          <a:xfrm>
            <a:off x="360854" y="600436"/>
            <a:ext cx="11485848" cy="6151684"/>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中和滴定曲线图像分析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酸碱滴定曲线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mj-lt"/>
                <a:ea typeface="宋体" panose="02010600030101010101" pitchFamily="2" charset="-122"/>
                <a:cs typeface="Times New Roman" panose="02020603050405020304" pitchFamily="18" charset="0"/>
              </a:rPr>
              <a:t>pH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mj-lt"/>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氢氧化钠溶液滴定等浓度、等体积的盐酸、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醋酸</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曲线起点不同：强碱滴定强酸、弱酸的曲线，强酸起点低。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突跃点变化范围不同：强碱与强酸恰好反应的突跃点变化范围大于强碱与弱酸反应。</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室温下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不一定是终点：强碱与强酸恰好反应时，终点是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；强碱与弱酸反应时，终点不是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强碱与弱酸反应终点是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2.EPS" descr="id:2147493063;FounderCES">
            <a:extLst>
              <a:ext uri="{FF2B5EF4-FFF2-40B4-BE49-F238E27FC236}">
                <a16:creationId xmlns:a16="http://schemas.microsoft.com/office/drawing/2014/main" id="{FBC94314-B81B-C9C7-F013-1285C0ECEAE0}"/>
              </a:ext>
            </a:extLst>
          </p:cNvPr>
          <p:cNvPicPr>
            <a:picLocks noChangeAspect="1"/>
          </p:cNvPicPr>
          <p:nvPr/>
        </p:nvPicPr>
        <p:blipFill>
          <a:blip r:embed="rId2"/>
          <a:stretch>
            <a:fillRect/>
          </a:stretch>
        </p:blipFill>
        <p:spPr>
          <a:xfrm>
            <a:off x="360854" y="765124"/>
            <a:ext cx="952500" cy="334537"/>
          </a:xfrm>
          <a:prstGeom prst="rect">
            <a:avLst/>
          </a:prstGeom>
        </p:spPr>
      </p:pic>
      <p:pic>
        <p:nvPicPr>
          <p:cNvPr id="4" name="kd519.jpg" descr="id:2147495326;FounderCES"/>
          <p:cNvPicPr/>
          <p:nvPr/>
        </p:nvPicPr>
        <p:blipFill>
          <a:blip r:embed="rId3"/>
          <a:stretch>
            <a:fillRect/>
          </a:stretch>
        </p:blipFill>
        <p:spPr>
          <a:xfrm>
            <a:off x="4439022" y="2347212"/>
            <a:ext cx="2592288" cy="2137501"/>
          </a:xfrm>
          <a:prstGeom prst="rect">
            <a:avLst/>
          </a:prstGeom>
        </p:spPr>
      </p:pic>
    </p:spTree>
    <p:extLst>
      <p:ext uri="{BB962C8B-B14F-4D97-AF65-F5344CB8AC3E}">
        <p14:creationId xmlns:p14="http://schemas.microsoft.com/office/powerpoint/2010/main" val="1196054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内容占位符 11"/>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酸碱滴定曲线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mj-lt"/>
                <a:ea typeface="宋体" panose="02010600030101010101" pitchFamily="2" charset="-122"/>
                <a:cs typeface="Times New Roman" panose="02020603050405020304" pitchFamily="18" charset="0"/>
              </a:rPr>
              <a:t>pH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mj-lt"/>
                <a:ea typeface="宋体" panose="02010600030101010101" pitchFamily="2" charset="-122"/>
                <a:cs typeface="Times New Roman" panose="02020603050405020304" pitchFamily="18" charset="0"/>
              </a:rPr>
              <a:t>pOH</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某温度下，向一定体积的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醋酸中逐滴加入等浓度的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溶液，溶液中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的变化关系如图所示。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表示一元酸与一元碱中和过程中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点代表中性溶液。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点显酸性，</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点显碱性，两点水的电离程度相同。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kd520.jpg" descr="id:2147495333;FounderCES"/>
          <p:cNvPicPr/>
          <p:nvPr/>
        </p:nvPicPr>
        <p:blipFill>
          <a:blip r:embed="rId2"/>
          <a:stretch>
            <a:fillRect/>
          </a:stretch>
        </p:blipFill>
        <p:spPr>
          <a:xfrm>
            <a:off x="4727054" y="1528748"/>
            <a:ext cx="2376264" cy="2033527"/>
          </a:xfrm>
          <a:prstGeom prst="rect">
            <a:avLst/>
          </a:prstGeom>
        </p:spPr>
      </p:pic>
    </p:spTree>
    <p:extLst>
      <p:ext uri="{BB962C8B-B14F-4D97-AF65-F5344CB8AC3E}">
        <p14:creationId xmlns:p14="http://schemas.microsoft.com/office/powerpoint/2010/main" val="38165710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852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酸碱滴定曲线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分布系数图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分布系数曲线是指以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为横坐标、分布系数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即组分的平衡浓度占总浓度的分数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为纵坐标的关系曲线。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根据题给图像：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𝐇𝐀</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85229"/>
              </a:xfrm>
              <a:blipFill>
                <a:blip r:embed="rId2"/>
                <a:stretch>
                  <a:fillRect l="-796" r="-849"/>
                </a:stretch>
              </a:blipFill>
            </p:spPr>
            <p:txBody>
              <a:bodyPr/>
              <a:lstStyle/>
              <a:p>
                <a:r>
                  <a:rPr lang="zh-CN" altLang="en-US">
                    <a:noFill/>
                  </a:rPr>
                  <a:t> </a:t>
                </a:r>
              </a:p>
            </p:txBody>
          </p:sp>
        </mc:Fallback>
      </mc:AlternateContent>
      <p:pic>
        <p:nvPicPr>
          <p:cNvPr id="4" name="kd521.jpg" descr="id:2147495340;FounderCES"/>
          <p:cNvPicPr/>
          <p:nvPr/>
        </p:nvPicPr>
        <p:blipFill>
          <a:blip r:embed="rId3"/>
          <a:stretch>
            <a:fillRect/>
          </a:stretch>
        </p:blipFill>
        <p:spPr>
          <a:xfrm>
            <a:off x="4078982" y="2528692"/>
            <a:ext cx="3158381" cy="2059460"/>
          </a:xfrm>
          <a:prstGeom prst="rect">
            <a:avLst/>
          </a:prstGeom>
        </p:spPr>
      </p:pic>
    </p:spTree>
    <p:extLst>
      <p:ext uri="{BB962C8B-B14F-4D97-AF65-F5344CB8AC3E}">
        <p14:creationId xmlns:p14="http://schemas.microsoft.com/office/powerpoint/2010/main" val="25569485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76D4DC3C-E7A4-C281-1758-2BA0AF92F42F}"/>
                  </a:ext>
                </a:extLst>
              </p:cNvPr>
              <p:cNvSpPr>
                <a:spLocks noGrp="1"/>
              </p:cNvSpPr>
              <p:nvPr>
                <p:ph idx="1"/>
              </p:nvPr>
            </p:nvSpPr>
            <p:spPr>
              <a:xfrm>
                <a:off x="360854" y="746120"/>
                <a:ext cx="11485848" cy="4122988"/>
              </a:xfrm>
            </p:spPr>
            <p:txBody>
              <a:bodyPr/>
              <a:lstStyle/>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湖南选择考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常温下，用浓度为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0.020 0mol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标准溶液滴定浓度均为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0.020 0mol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的混合溶液，滴定过程中溶液的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cs typeface="Times New Roman" panose="02020603050405020304" pitchFamily="18" charset="0"/>
                          </a:rPr>
                          <m:t>V</m:t>
                        </m:r>
                        <m:r>
                          <m:rPr>
                            <m:nor/>
                          </m:rPr>
                          <a:rPr lang="zh-CN" altLang="en-US" b="1"/>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标准溶液</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m:rPr>
                            <m:nor/>
                          </m:rPr>
                          <a:rPr lang="en-US" altLang="zh-CN" b="1" i="1">
                            <a:solidFill>
                              <a:srgbClr val="000000"/>
                            </a:solidFill>
                            <a:cs typeface="Times New Roman" panose="02020603050405020304" pitchFamily="18" charset="0"/>
                          </a:rPr>
                          <m:t>V</m:t>
                        </m:r>
                        <m:r>
                          <m:rPr>
                            <m:nor/>
                          </m:rPr>
                          <a:rPr lang="zh-CN" altLang="en-US"/>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待测溶液</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的变化曲线如图所示。下列说法错误的是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4.76</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水的电离程度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76D4DC3C-E7A4-C281-1758-2BA0AF92F42F}"/>
                  </a:ext>
                </a:extLst>
              </p:cNvPr>
              <p:cNvSpPr>
                <a:spLocks noGrp="1" noRot="1" noChangeAspect="1" noMove="1" noResize="1" noEditPoints="1" noAdjustHandles="1" noChangeArrowheads="1" noChangeShapeType="1" noTextEdit="1"/>
              </p:cNvSpPr>
              <p:nvPr>
                <p:ph idx="1"/>
              </p:nvPr>
            </p:nvSpPr>
            <p:spPr>
              <a:xfrm>
                <a:off x="360854" y="746120"/>
                <a:ext cx="11485848" cy="4122988"/>
              </a:xfrm>
              <a:blipFill>
                <a:blip r:embed="rId2"/>
                <a:stretch>
                  <a:fillRect l="-796" r="-849" b="-2511"/>
                </a:stretch>
              </a:blipFill>
            </p:spPr>
            <p:txBody>
              <a:bodyPr/>
              <a:lstStyle/>
              <a:p>
                <a:r>
                  <a:rPr lang="zh-CN" altLang="en-US">
                    <a:noFill/>
                  </a:rPr>
                  <a:t> </a:t>
                </a:r>
              </a:p>
            </p:txBody>
          </p:sp>
        </mc:Fallback>
      </mc:AlternateContent>
      <p:pic>
        <p:nvPicPr>
          <p:cNvPr id="3" name="24典例2.EPS" descr="id:2147492653;FounderCES">
            <a:extLst>
              <a:ext uri="{FF2B5EF4-FFF2-40B4-BE49-F238E27FC236}">
                <a16:creationId xmlns:a16="http://schemas.microsoft.com/office/drawing/2014/main" id="{30C4CD7C-3F68-160F-DE1C-80FDACECAC47}"/>
              </a:ext>
            </a:extLst>
          </p:cNvPr>
          <p:cNvPicPr>
            <a:picLocks noChangeAspect="1"/>
          </p:cNvPicPr>
          <p:nvPr/>
        </p:nvPicPr>
        <p:blipFill>
          <a:blip r:embed="rId3"/>
          <a:stretch>
            <a:fillRect/>
          </a:stretch>
        </p:blipFill>
        <p:spPr>
          <a:xfrm>
            <a:off x="387229" y="899928"/>
            <a:ext cx="1167995" cy="375767"/>
          </a:xfrm>
          <a:prstGeom prst="rect">
            <a:avLst/>
          </a:prstGeom>
        </p:spPr>
      </p:pic>
      <p:pic>
        <p:nvPicPr>
          <p:cNvPr id="5" name="图片 4">
            <a:extLst>
              <a:ext uri="{FF2B5EF4-FFF2-40B4-BE49-F238E27FC236}">
                <a16:creationId xmlns:a16="http://schemas.microsoft.com/office/drawing/2014/main" id="{C53126C1-B31E-5732-FCA4-DB75F1BC754F}"/>
              </a:ext>
            </a:extLst>
          </p:cNvPr>
          <p:cNvPicPr>
            <a:picLocks noChangeAspect="1"/>
          </p:cNvPicPr>
          <p:nvPr/>
        </p:nvPicPr>
        <p:blipFill>
          <a:blip r:embed="rId4"/>
          <a:stretch>
            <a:fillRect/>
          </a:stretch>
        </p:blipFill>
        <p:spPr>
          <a:xfrm>
            <a:off x="403575" y="4894153"/>
            <a:ext cx="1046020" cy="423292"/>
          </a:xfrm>
          <a:prstGeom prst="rect">
            <a:avLst/>
          </a:prstGeom>
        </p:spPr>
      </p:pic>
      <p:sp>
        <p:nvSpPr>
          <p:cNvPr id="7" name="矩形 6"/>
          <p:cNvSpPr/>
          <p:nvPr/>
        </p:nvSpPr>
        <p:spPr>
          <a:xfrm>
            <a:off x="1397080" y="4872882"/>
            <a:ext cx="407484" cy="461665"/>
          </a:xfrm>
          <a:prstGeom prst="rect">
            <a:avLst/>
          </a:prstGeom>
        </p:spPr>
        <p:txBody>
          <a:bodyPr wrap="none">
            <a:spAutoFit/>
          </a:bodyPr>
          <a:lstStyle/>
          <a:p>
            <a:r>
              <a:rPr lang="en-US" altLang="zh-CN" sz="2400">
                <a:solidFill>
                  <a:srgbClr val="000000"/>
                </a:solidFill>
              </a:rPr>
              <a:t>D</a:t>
            </a:r>
            <a:endParaRPr lang="zh-CN" altLang="en-US"/>
          </a:p>
        </p:txBody>
      </p:sp>
    </p:spTree>
    <p:extLst>
      <p:ext uri="{BB962C8B-B14F-4D97-AF65-F5344CB8AC3E}">
        <p14:creationId xmlns:p14="http://schemas.microsoft.com/office/powerpoint/2010/main" val="146443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95000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混酸反应时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先与强酸反应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然后再与弱酸反应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由滴定曲线可知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恰好完全反应生成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未发生反应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溶质成分为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溶液反应掉一半的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溶质成分为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恰好完全反应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溶质成分为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溶质成分为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据此解答。由分析可知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时溶质成分为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𝟑𝟖</m:t>
                            </m:r>
                          </m:sup>
                        </m:s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𝟑𝟖</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𝟎𝟏𝟎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50009"/>
              </a:xfrm>
              <a:blipFill>
                <a:blip r:embed="rId2"/>
                <a:stretch>
                  <a:fillRect l="-796" r="-849"/>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FAB66E16-0A47-9555-ED37-69BC662412A7}"/>
              </a:ext>
            </a:extLst>
          </p:cNvPr>
          <p:cNvPicPr>
            <a:picLocks noChangeAspect="1"/>
          </p:cNvPicPr>
          <p:nvPr/>
        </p:nvPicPr>
        <p:blipFill>
          <a:blip r:embed="rId3"/>
          <a:stretch>
            <a:fillRect/>
          </a:stretch>
        </p:blipFill>
        <p:spPr>
          <a:xfrm>
            <a:off x="402350" y="948854"/>
            <a:ext cx="909816" cy="372523"/>
          </a:xfrm>
          <a:prstGeom prst="rect">
            <a:avLst/>
          </a:prstGeom>
        </p:spPr>
      </p:pic>
    </p:spTree>
    <p:extLst>
      <p:ext uri="{BB962C8B-B14F-4D97-AF65-F5344CB8AC3E}">
        <p14:creationId xmlns:p14="http://schemas.microsoft.com/office/powerpoint/2010/main" val="2857810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溶度积常数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概念：难溶电解质的沉淀溶解平衡常数称为溶度积常数，简称溶度积，符号为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影响因素：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难溶电解质的性质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反映难溶电解质的溶解能力，相同类型的难溶电解质，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越小，溶解能力越小。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524315"/>
              </a:xfrm>
              <a:blipFill>
                <a:blip r:embed="rId2"/>
                <a:stretch>
                  <a:fillRect l="-796" r="-849" b="-13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118685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为等浓度的</a:t>
            </a:r>
            <a: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spc="-6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的混合溶液</a:t>
            </a:r>
            <a:r>
              <a:rPr lang="zh-CN"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存在元素质量守恒关系</a:t>
            </a:r>
            <a:r>
              <a:rPr lang="zh-CN"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6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spc="-6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6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及等浓度的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溶液显酸性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的电离程度大于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的水解程度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水解促进水的电离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碱过量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会抑制水的电离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则水的电离程度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2637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156B8-EAC4-7D88-1619-C0DAE5CEEA79}"/>
            </a:ext>
          </a:extLst>
        </p:cNvPr>
        <p:cNvGrpSpPr/>
        <p:nvPr/>
      </p:nvGrpSpPr>
      <p:grpSpPr>
        <a:xfrm>
          <a:off x="0" y="0"/>
          <a:ext cx="0" cy="0"/>
          <a:chOff x="0" y="0"/>
          <a:chExt cx="0" cy="0"/>
        </a:xfrm>
      </p:grpSpPr>
      <p:pic>
        <p:nvPicPr>
          <p:cNvPr id="3" name="图片 2">
            <a:extLst>
              <a:ext uri="{FF2B5EF4-FFF2-40B4-BE49-F238E27FC236}">
                <a16:creationId xmlns:a16="http://schemas.microsoft.com/office/drawing/2014/main" id="{BA0E2127-ECA0-C973-DA92-B05E528839F8}"/>
              </a:ext>
            </a:extLst>
          </p:cNvPr>
          <p:cNvPicPr>
            <a:picLocks noChangeAspect="1"/>
          </p:cNvPicPr>
          <p:nvPr/>
        </p:nvPicPr>
        <p:blipFill>
          <a:blip r:embed="rId2"/>
          <a:stretch>
            <a:fillRect/>
          </a:stretch>
        </p:blipFill>
        <p:spPr>
          <a:xfrm>
            <a:off x="360854" y="1007130"/>
            <a:ext cx="11485848" cy="2755167"/>
          </a:xfrm>
          <a:prstGeom prst="rect">
            <a:avLst/>
          </a:prstGeom>
        </p:spPr>
      </p:pic>
      <p:sp>
        <p:nvSpPr>
          <p:cNvPr id="4" name="内容占位符 3">
            <a:extLst>
              <a:ext uri="{FF2B5EF4-FFF2-40B4-BE49-F238E27FC236}">
                <a16:creationId xmlns:a16="http://schemas.microsoft.com/office/drawing/2014/main" id="{420F799D-7FC5-41C2-20FB-34496719F2B6}"/>
              </a:ext>
            </a:extLst>
          </p:cNvPr>
          <p:cNvSpPr>
            <a:spLocks noGrp="1"/>
          </p:cNvSpPr>
          <p:nvPr>
            <p:ph idx="1"/>
          </p:nvPr>
        </p:nvSpPr>
        <p:spPr>
          <a:xfrm>
            <a:off x="360854" y="970058"/>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中和滴定曲线图像题的分析步骤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先看纵坐标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确定酸滴碱还是碱滴酸。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再看起点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确定被滴定溶液酸性或碱性的强弱。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找滴定终点和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的中性点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判断滴定终点的酸碱性。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最后分析其他特殊点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如滴定一半点、过量一倍点等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分析酸碱过量情况。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提分绝招.EPS" descr="id:2147493056;FounderCES">
            <a:extLst>
              <a:ext uri="{FF2B5EF4-FFF2-40B4-BE49-F238E27FC236}">
                <a16:creationId xmlns:a16="http://schemas.microsoft.com/office/drawing/2014/main" id="{386EBB95-56B9-4E95-7B1D-E2DEFECF0C21}"/>
              </a:ext>
            </a:extLst>
          </p:cNvPr>
          <p:cNvPicPr>
            <a:picLocks noChangeAspect="1"/>
          </p:cNvPicPr>
          <p:nvPr/>
        </p:nvPicPr>
        <p:blipFill>
          <a:blip r:embed="rId3"/>
          <a:stretch>
            <a:fillRect/>
          </a:stretch>
        </p:blipFill>
        <p:spPr>
          <a:xfrm>
            <a:off x="406574" y="1043944"/>
            <a:ext cx="1935590" cy="440550"/>
          </a:xfrm>
          <a:prstGeom prst="rect">
            <a:avLst/>
          </a:prstGeom>
        </p:spPr>
      </p:pic>
    </p:spTree>
    <p:extLst>
      <p:ext uri="{BB962C8B-B14F-4D97-AF65-F5344CB8AC3E}">
        <p14:creationId xmlns:p14="http://schemas.microsoft.com/office/powerpoint/2010/main" val="2005040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应用：根据某温度下难溶电解质的溶度积与该溶液中离子积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符号为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的相对大小，可以判断该温度下的溶液中难溶电解质的沉淀或溶解情况：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，溶液中有沉淀析出；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，沉淀与溶解处于平衡状态；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，溶液中无沉淀析出。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30527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4D32677E-A58A-4DAA-012B-ECFEC6351793}"/>
              </a:ext>
            </a:extLst>
          </p:cNvPr>
          <p:cNvSpPr>
            <a:spLocks noGrp="1"/>
          </p:cNvSpPr>
          <p:nvPr>
            <p:ph idx="1"/>
          </p:nvPr>
        </p:nvSpPr>
        <p:spPr>
          <a:xfrm>
            <a:off x="360854" y="746120"/>
            <a:ext cx="11485848" cy="5632311"/>
          </a:xfrm>
        </p:spPr>
        <p:txBody>
          <a:bodyPr/>
          <a:lstStyle/>
          <a:p>
            <a:pPr hangingPunct="0">
              <a:spcAft>
                <a:spcPts val="0"/>
              </a:spcAft>
            </a:pPr>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沉淀溶解平衡的应用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沉淀的生成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调节</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：如工业原料氯化铵中含杂质氯化铁，将含杂质的氯化铵溶于水，再加入氨水调节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转变为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沉淀而除去。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加沉淀剂法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等作沉淀剂，使某些金属离子如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等，生成极难溶的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等沉淀而除去。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沉淀的溶解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沉淀溶解的原理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根据平衡移动原理，对于在水中难溶的电解质，如果能设法不断地移去平衡体系中的相应离子，使平衡向沉淀溶解的方向移动，就可以使沉淀溶解。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836569"/>
            <a:ext cx="1588693" cy="500939"/>
          </a:xfrm>
          <a:prstGeom prst="rect">
            <a:avLst/>
          </a:prstGeom>
        </p:spPr>
      </p:pic>
    </p:spTree>
    <p:extLst>
      <p:ext uri="{BB962C8B-B14F-4D97-AF65-F5344CB8AC3E}">
        <p14:creationId xmlns:p14="http://schemas.microsoft.com/office/powerpoint/2010/main" val="3429064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70D05AF3-8C44-72C9-CDBF-874B294105E2}"/>
              </a:ext>
            </a:extLst>
          </p:cNvPr>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2" name="表格 1"/>
              <p:cNvGraphicFramePr>
                <a:graphicFrameLocks noGrp="1"/>
              </p:cNvGraphicFramePr>
              <p:nvPr>
                <p:extLst>
                  <p:ext uri="{D42A27DB-BD31-4B8C-83A1-F6EECF244321}">
                    <p14:modId xmlns:p14="http://schemas.microsoft.com/office/powerpoint/2010/main" val="1709881957"/>
                  </p:ext>
                </p:extLst>
              </p:nvPr>
            </p:nvGraphicFramePr>
            <p:xfrm>
              <a:off x="360854" y="1412776"/>
              <a:ext cx="11485848" cy="4819978"/>
            </p:xfrm>
            <a:graphic>
              <a:graphicData uri="http://schemas.openxmlformats.org/drawingml/2006/table">
                <a:tbl>
                  <a:tblPr firstRow="1" firstCol="1" bandRow="1"/>
                  <a:tblGrid>
                    <a:gridCol w="1341864">
                      <a:extLst>
                        <a:ext uri="{9D8B030D-6E8A-4147-A177-3AD203B41FA5}">
                          <a16:colId xmlns:a16="http://schemas.microsoft.com/office/drawing/2014/main" val="3299231017"/>
                        </a:ext>
                      </a:extLst>
                    </a:gridCol>
                    <a:gridCol w="10143984">
                      <a:extLst>
                        <a:ext uri="{9D8B030D-6E8A-4147-A177-3AD203B41FA5}">
                          <a16:colId xmlns:a16="http://schemas.microsoft.com/office/drawing/2014/main" val="445454246"/>
                        </a:ext>
                      </a:extLst>
                    </a:gridCol>
                  </a:tblGrid>
                  <a:tr h="240395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76100086"/>
                      </a:ext>
                    </a:extLst>
                  </a:tr>
                  <a:tr h="65414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中浑浊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中沉淀溶解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27175702"/>
                      </a:ext>
                    </a:extLst>
                  </a:tr>
                  <a:tr h="140638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当加入盐酸后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r>
                            <a:rPr 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pc="-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i="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spc="-1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spc="-1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pc="-10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平衡向沉淀溶解的方向移动</a:t>
                          </a:r>
                          <a:endParaRPr 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28106544"/>
                      </a:ext>
                    </a:extLst>
                  </a:tr>
                </a:tbl>
              </a:graphicData>
            </a:graphic>
          </p:graphicFrame>
        </mc:Choice>
        <mc:Fallback>
          <p:graphicFrame>
            <p:nvGraphicFramePr>
              <p:cNvPr id="2" name="表格 1"/>
              <p:cNvGraphicFramePr>
                <a:graphicFrameLocks noGrp="1"/>
              </p:cNvGraphicFramePr>
              <p:nvPr>
                <p:extLst>
                  <p:ext uri="{D42A27DB-BD31-4B8C-83A1-F6EECF244321}">
                    <p14:modId xmlns:p14="http://schemas.microsoft.com/office/powerpoint/2010/main" val="1709881957"/>
                  </p:ext>
                </p:extLst>
              </p:nvPr>
            </p:nvGraphicFramePr>
            <p:xfrm>
              <a:off x="360854" y="1412776"/>
              <a:ext cx="11485848" cy="4819978"/>
            </p:xfrm>
            <a:graphic>
              <a:graphicData uri="http://schemas.openxmlformats.org/drawingml/2006/table">
                <a:tbl>
                  <a:tblPr firstRow="1" firstCol="1" bandRow="1"/>
                  <a:tblGrid>
                    <a:gridCol w="1341864">
                      <a:extLst>
                        <a:ext uri="{9D8B030D-6E8A-4147-A177-3AD203B41FA5}">
                          <a16:colId xmlns:a16="http://schemas.microsoft.com/office/drawing/2014/main" val="3299231017"/>
                        </a:ext>
                      </a:extLst>
                    </a:gridCol>
                    <a:gridCol w="10143984">
                      <a:extLst>
                        <a:ext uri="{9D8B030D-6E8A-4147-A177-3AD203B41FA5}">
                          <a16:colId xmlns:a16="http://schemas.microsoft.com/office/drawing/2014/main" val="445454246"/>
                        </a:ext>
                      </a:extLst>
                    </a:gridCol>
                  </a:tblGrid>
                  <a:tr h="240395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76100086"/>
                      </a:ext>
                    </a:extLst>
                  </a:tr>
                  <a:tr h="65414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中浑浊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中沉淀溶解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27175702"/>
                      </a:ext>
                    </a:extLst>
                  </a:tr>
                  <a:tr h="176187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3273" t="-173448" r="-120" b="-5517"/>
                          </a:stretch>
                        </a:blipFill>
                      </a:tcPr>
                    </a:tc>
                    <a:extLst>
                      <a:ext uri="{0D108BD9-81ED-4DB2-BD59-A6C34878D82A}">
                        <a16:rowId xmlns:a16="http://schemas.microsoft.com/office/drawing/2014/main" val="1028106544"/>
                      </a:ext>
                    </a:extLst>
                  </a:tr>
                </a:tbl>
              </a:graphicData>
            </a:graphic>
          </p:graphicFrame>
        </mc:Fallback>
      </mc:AlternateContent>
      <p:pic>
        <p:nvPicPr>
          <p:cNvPr id="3073" name="kd51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9142" y="1556792"/>
            <a:ext cx="1808572"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898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1781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沉淀溶解的方法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如难溶于水的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沉淀可以溶于盐酸，原因是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在水中存在沉淀溶解平衡：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，当加入盐酸后，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，平衡向沉淀溶解的方向移动。可用强酸溶解的难溶电解质还有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017814"/>
              </a:xfrm>
              <a:blipFill>
                <a:blip r:embed="rId2"/>
                <a:stretch>
                  <a:fillRect l="-796" r="-849" b="-161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0804181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TotalTime>
  <Words>4018</Words>
  <Application>Microsoft Office PowerPoint</Application>
  <PresentationFormat>自定义</PresentationFormat>
  <Paragraphs>397</Paragraphs>
  <Slides>51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51</vt:i4>
      </vt:variant>
    </vt:vector>
  </HeadingPairs>
  <TitlesOfParts>
    <vt:vector size="61"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490</cp:revision>
  <dcterms:created xsi:type="dcterms:W3CDTF">2020-11-06T05:24:00Z</dcterms:created>
  <dcterms:modified xsi:type="dcterms:W3CDTF">2025-06-27T04:57:42Z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